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93" r:id="rId4"/>
    <p:sldId id="284" r:id="rId5"/>
    <p:sldId id="285" r:id="rId6"/>
    <p:sldId id="286" r:id="rId7"/>
    <p:sldId id="294" r:id="rId8"/>
    <p:sldId id="290" r:id="rId9"/>
    <p:sldId id="297" r:id="rId10"/>
    <p:sldId id="298" r:id="rId11"/>
    <p:sldId id="299" r:id="rId12"/>
    <p:sldId id="266" r:id="rId13"/>
    <p:sldId id="300" r:id="rId14"/>
    <p:sldId id="268" r:id="rId15"/>
    <p:sldId id="269" r:id="rId16"/>
    <p:sldId id="271" r:id="rId17"/>
    <p:sldId id="270" r:id="rId18"/>
    <p:sldId id="263" r:id="rId19"/>
    <p:sldId id="273" r:id="rId20"/>
    <p:sldId id="276" r:id="rId21"/>
    <p:sldId id="277" r:id="rId22"/>
    <p:sldId id="278" r:id="rId23"/>
    <p:sldId id="260" r:id="rId24"/>
    <p:sldId id="279" r:id="rId25"/>
    <p:sldId id="280" r:id="rId26"/>
    <p:sldId id="281" r:id="rId27"/>
    <p:sldId id="282" r:id="rId28"/>
    <p:sldId id="283" r:id="rId29"/>
    <p:sldId id="275" r:id="rId30"/>
    <p:sldId id="272"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75D3D1-B004-4851-8F49-8B98FC39A8EE}" v="1" dt="2021-03-06T23:29:17.956"/>
  </p1510:revLst>
</p1510:revInfo>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7" autoAdjust="0"/>
    <p:restoredTop sz="94660"/>
  </p:normalViewPr>
  <p:slideViewPr>
    <p:cSldViewPr snapToGrid="0">
      <p:cViewPr varScale="1">
        <p:scale>
          <a:sx n="74" d="100"/>
          <a:sy n="74" d="100"/>
        </p:scale>
        <p:origin x="38" y="18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l Rabb" userId="3edf06299a4717ec" providerId="LiveId" clId="{99387381-A1A5-41A3-8995-AE7ACD1E42A5}"/>
    <pc:docChg chg="custSel modSld">
      <pc:chgData name="Kal Rabb" userId="3edf06299a4717ec" providerId="LiveId" clId="{99387381-A1A5-41A3-8995-AE7ACD1E42A5}" dt="2020-09-17T21:13:09.760" v="253" actId="20577"/>
      <pc:docMkLst>
        <pc:docMk/>
      </pc:docMkLst>
      <pc:sldChg chg="addSp modSp mod">
        <pc:chgData name="Kal Rabb" userId="3edf06299a4717ec" providerId="LiveId" clId="{99387381-A1A5-41A3-8995-AE7ACD1E42A5}" dt="2020-09-17T21:13:09.760" v="253" actId="20577"/>
        <pc:sldMkLst>
          <pc:docMk/>
          <pc:sldMk cId="1309132113" sldId="262"/>
        </pc:sldMkLst>
        <pc:spChg chg="mod">
          <ac:chgData name="Kal Rabb" userId="3edf06299a4717ec" providerId="LiveId" clId="{99387381-A1A5-41A3-8995-AE7ACD1E42A5}" dt="2020-09-17T21:12:38.376" v="242" actId="1076"/>
          <ac:spMkLst>
            <pc:docMk/>
            <pc:sldMk cId="1309132113" sldId="262"/>
            <ac:spMk id="3" creationId="{3B6F96BE-CA96-4EC0-B27F-8A2C1E30ED90}"/>
          </ac:spMkLst>
        </pc:spChg>
        <pc:spChg chg="add mod">
          <ac:chgData name="Kal Rabb" userId="3edf06299a4717ec" providerId="LiveId" clId="{99387381-A1A5-41A3-8995-AE7ACD1E42A5}" dt="2020-09-17T21:13:09.760" v="253" actId="20577"/>
          <ac:spMkLst>
            <pc:docMk/>
            <pc:sldMk cId="1309132113" sldId="262"/>
            <ac:spMk id="5" creationId="{1C2BF347-4595-457B-A750-1071986F0E33}"/>
          </ac:spMkLst>
        </pc:spChg>
        <pc:spChg chg="mod">
          <ac:chgData name="Kal Rabb" userId="3edf06299a4717ec" providerId="LiveId" clId="{99387381-A1A5-41A3-8995-AE7ACD1E42A5}" dt="2020-09-17T21:12:27.219" v="240" actId="1076"/>
          <ac:spMkLst>
            <pc:docMk/>
            <pc:sldMk cId="1309132113" sldId="262"/>
            <ac:spMk id="7" creationId="{C57A64F2-9B4F-47D6-840E-ADE70776ABA2}"/>
          </ac:spMkLst>
        </pc:spChg>
      </pc:sldChg>
    </pc:docChg>
  </pc:docChgLst>
  <pc:docChgLst>
    <pc:chgData name="Kal Rabb" userId="3edf06299a4717ec" providerId="LiveId" clId="{EDC84F52-E873-4327-8CE2-57F099EE94F1}"/>
    <pc:docChg chg="undo custSel addSld modSld">
      <pc:chgData name="Kal Rabb" userId="3edf06299a4717ec" providerId="LiveId" clId="{EDC84F52-E873-4327-8CE2-57F099EE94F1}" dt="2020-05-26T12:10:21.847" v="1831" actId="27636"/>
      <pc:docMkLst>
        <pc:docMk/>
      </pc:docMkLst>
      <pc:sldChg chg="addSp modSp new mod modClrScheme chgLayout">
        <pc:chgData name="Kal Rabb" userId="3edf06299a4717ec" providerId="LiveId" clId="{EDC84F52-E873-4327-8CE2-57F099EE94F1}" dt="2020-05-22T12:43:24.353" v="67" actId="27636"/>
        <pc:sldMkLst>
          <pc:docMk/>
          <pc:sldMk cId="3919321851" sldId="260"/>
        </pc:sldMkLst>
        <pc:spChg chg="mod ord">
          <ac:chgData name="Kal Rabb" userId="3edf06299a4717ec" providerId="LiveId" clId="{EDC84F52-E873-4327-8CE2-57F099EE94F1}" dt="2020-05-22T12:40:59.713" v="34" actId="20577"/>
          <ac:spMkLst>
            <pc:docMk/>
            <pc:sldMk cId="3919321851" sldId="260"/>
            <ac:spMk id="2" creationId="{2428B2DB-08A9-44F4-A496-3FA5A1400474}"/>
          </ac:spMkLst>
        </pc:spChg>
        <pc:spChg chg="add mod ord">
          <ac:chgData name="Kal Rabb" userId="3edf06299a4717ec" providerId="LiveId" clId="{EDC84F52-E873-4327-8CE2-57F099EE94F1}" dt="2020-05-22T12:43:24.353" v="67" actId="27636"/>
          <ac:spMkLst>
            <pc:docMk/>
            <pc:sldMk cId="3919321851" sldId="260"/>
            <ac:spMk id="3" creationId="{90EE4AAD-461A-4FE0-A9FF-A183477CFD7F}"/>
          </ac:spMkLst>
        </pc:spChg>
      </pc:sldChg>
      <pc:sldChg chg="addSp modSp add mod">
        <pc:chgData name="Kal Rabb" userId="3edf06299a4717ec" providerId="LiveId" clId="{EDC84F52-E873-4327-8CE2-57F099EE94F1}" dt="2020-05-22T12:47:52.167" v="406" actId="15"/>
        <pc:sldMkLst>
          <pc:docMk/>
          <pc:sldMk cId="1963398521" sldId="261"/>
        </pc:sldMkLst>
        <pc:spChg chg="mod">
          <ac:chgData name="Kal Rabb" userId="3edf06299a4717ec" providerId="LiveId" clId="{EDC84F52-E873-4327-8CE2-57F099EE94F1}" dt="2020-05-22T12:43:54.429" v="80" actId="20577"/>
          <ac:spMkLst>
            <pc:docMk/>
            <pc:sldMk cId="1963398521" sldId="261"/>
            <ac:spMk id="2" creationId="{2428B2DB-08A9-44F4-A496-3FA5A1400474}"/>
          </ac:spMkLst>
        </pc:spChg>
        <pc:spChg chg="mod">
          <ac:chgData name="Kal Rabb" userId="3edf06299a4717ec" providerId="LiveId" clId="{EDC84F52-E873-4327-8CE2-57F099EE94F1}" dt="2020-05-22T12:47:52.167" v="406" actId="15"/>
          <ac:spMkLst>
            <pc:docMk/>
            <pc:sldMk cId="1963398521" sldId="261"/>
            <ac:spMk id="3" creationId="{90EE4AAD-461A-4FE0-A9FF-A183477CFD7F}"/>
          </ac:spMkLst>
        </pc:spChg>
        <pc:spChg chg="add mod">
          <ac:chgData name="Kal Rabb" userId="3edf06299a4717ec" providerId="LiveId" clId="{EDC84F52-E873-4327-8CE2-57F099EE94F1}" dt="2020-05-22T12:47:41.503" v="402" actId="1076"/>
          <ac:spMkLst>
            <pc:docMk/>
            <pc:sldMk cId="1963398521" sldId="261"/>
            <ac:spMk id="4" creationId="{28743477-6160-4D09-B18A-70F49E9E9B5A}"/>
          </ac:spMkLst>
        </pc:spChg>
      </pc:sldChg>
      <pc:sldChg chg="addSp modSp new mod">
        <pc:chgData name="Kal Rabb" userId="3edf06299a4717ec" providerId="LiveId" clId="{EDC84F52-E873-4327-8CE2-57F099EE94F1}" dt="2020-05-22T12:54:35.026" v="903" actId="20577"/>
        <pc:sldMkLst>
          <pc:docMk/>
          <pc:sldMk cId="1309132113" sldId="262"/>
        </pc:sldMkLst>
        <pc:spChg chg="mod">
          <ac:chgData name="Kal Rabb" userId="3edf06299a4717ec" providerId="LiveId" clId="{EDC84F52-E873-4327-8CE2-57F099EE94F1}" dt="2020-05-22T12:48:11.082" v="433" actId="20577"/>
          <ac:spMkLst>
            <pc:docMk/>
            <pc:sldMk cId="1309132113" sldId="262"/>
            <ac:spMk id="2" creationId="{8037D5D8-9B20-4F0B-ACBB-44A404687FE4}"/>
          </ac:spMkLst>
        </pc:spChg>
        <pc:spChg chg="mod">
          <ac:chgData name="Kal Rabb" userId="3edf06299a4717ec" providerId="LiveId" clId="{EDC84F52-E873-4327-8CE2-57F099EE94F1}" dt="2020-05-22T12:54:35.026" v="903" actId="20577"/>
          <ac:spMkLst>
            <pc:docMk/>
            <pc:sldMk cId="1309132113" sldId="262"/>
            <ac:spMk id="3" creationId="{3B6F96BE-CA96-4EC0-B27F-8A2C1E30ED90}"/>
          </ac:spMkLst>
        </pc:spChg>
        <pc:spChg chg="add mod">
          <ac:chgData name="Kal Rabb" userId="3edf06299a4717ec" providerId="LiveId" clId="{EDC84F52-E873-4327-8CE2-57F099EE94F1}" dt="2020-05-22T12:54:19.389" v="864" actId="14100"/>
          <ac:spMkLst>
            <pc:docMk/>
            <pc:sldMk cId="1309132113" sldId="262"/>
            <ac:spMk id="6" creationId="{6F10E66E-0307-4B44-A8C4-1B44A6222F5C}"/>
          </ac:spMkLst>
        </pc:spChg>
        <pc:spChg chg="add mod">
          <ac:chgData name="Kal Rabb" userId="3edf06299a4717ec" providerId="LiveId" clId="{EDC84F52-E873-4327-8CE2-57F099EE94F1}" dt="2020-05-22T12:53:19.484" v="819" actId="1076"/>
          <ac:spMkLst>
            <pc:docMk/>
            <pc:sldMk cId="1309132113" sldId="262"/>
            <ac:spMk id="7" creationId="{C57A64F2-9B4F-47D6-840E-ADE70776ABA2}"/>
          </ac:spMkLst>
        </pc:spChg>
        <pc:graphicFrameChg chg="add mod modGraphic">
          <ac:chgData name="Kal Rabb" userId="3edf06299a4717ec" providerId="LiveId" clId="{EDC84F52-E873-4327-8CE2-57F099EE94F1}" dt="2020-05-22T12:52:45.823" v="798" actId="14100"/>
          <ac:graphicFrameMkLst>
            <pc:docMk/>
            <pc:sldMk cId="1309132113" sldId="262"/>
            <ac:graphicFrameMk id="4" creationId="{F507FDBA-240B-40D6-BB39-E069098DF6A2}"/>
          </ac:graphicFrameMkLst>
        </pc:graphicFrameChg>
      </pc:sldChg>
      <pc:sldChg chg="modSp new mod">
        <pc:chgData name="Kal Rabb" userId="3edf06299a4717ec" providerId="LiveId" clId="{EDC84F52-E873-4327-8CE2-57F099EE94F1}" dt="2020-05-22T12:55:44.415" v="1118" actId="20577"/>
        <pc:sldMkLst>
          <pc:docMk/>
          <pc:sldMk cId="951676293" sldId="263"/>
        </pc:sldMkLst>
        <pc:spChg chg="mod">
          <ac:chgData name="Kal Rabb" userId="3edf06299a4717ec" providerId="LiveId" clId="{EDC84F52-E873-4327-8CE2-57F099EE94F1}" dt="2020-05-22T12:54:56.716" v="931" actId="20577"/>
          <ac:spMkLst>
            <pc:docMk/>
            <pc:sldMk cId="951676293" sldId="263"/>
            <ac:spMk id="2" creationId="{A4D46F29-5155-4953-AD34-E5C8C98A5211}"/>
          </ac:spMkLst>
        </pc:spChg>
        <pc:spChg chg="mod">
          <ac:chgData name="Kal Rabb" userId="3edf06299a4717ec" providerId="LiveId" clId="{EDC84F52-E873-4327-8CE2-57F099EE94F1}" dt="2020-05-22T12:55:44.415" v="1118" actId="20577"/>
          <ac:spMkLst>
            <pc:docMk/>
            <pc:sldMk cId="951676293" sldId="263"/>
            <ac:spMk id="3" creationId="{2981DF72-0273-43CF-94B4-65C72941834C}"/>
          </ac:spMkLst>
        </pc:spChg>
      </pc:sldChg>
      <pc:sldChg chg="addSp delSp modSp new mod modClrScheme modAnim chgLayout">
        <pc:chgData name="Kal Rabb" userId="3edf06299a4717ec" providerId="LiveId" clId="{EDC84F52-E873-4327-8CE2-57F099EE94F1}" dt="2020-05-22T13:22:09.153" v="1262" actId="113"/>
        <pc:sldMkLst>
          <pc:docMk/>
          <pc:sldMk cId="2035933146" sldId="264"/>
        </pc:sldMkLst>
        <pc:spChg chg="del mod ord">
          <ac:chgData name="Kal Rabb" userId="3edf06299a4717ec" providerId="LiveId" clId="{EDC84F52-E873-4327-8CE2-57F099EE94F1}" dt="2020-05-22T13:11:13.139" v="1120" actId="700"/>
          <ac:spMkLst>
            <pc:docMk/>
            <pc:sldMk cId="2035933146" sldId="264"/>
            <ac:spMk id="2" creationId="{9CA18F32-CD50-4CB3-8E6C-B9815773B3D3}"/>
          </ac:spMkLst>
        </pc:spChg>
        <pc:spChg chg="del">
          <ac:chgData name="Kal Rabb" userId="3edf06299a4717ec" providerId="LiveId" clId="{EDC84F52-E873-4327-8CE2-57F099EE94F1}" dt="2020-05-22T13:11:13.139" v="1120" actId="700"/>
          <ac:spMkLst>
            <pc:docMk/>
            <pc:sldMk cId="2035933146" sldId="264"/>
            <ac:spMk id="3" creationId="{9BCF566A-DDD9-4BFB-8AD8-5D7EE6539940}"/>
          </ac:spMkLst>
        </pc:spChg>
        <pc:spChg chg="add mod ord">
          <ac:chgData name="Kal Rabb" userId="3edf06299a4717ec" providerId="LiveId" clId="{EDC84F52-E873-4327-8CE2-57F099EE94F1}" dt="2020-05-22T13:18:36.534" v="1160" actId="20577"/>
          <ac:spMkLst>
            <pc:docMk/>
            <pc:sldMk cId="2035933146" sldId="264"/>
            <ac:spMk id="4" creationId="{1FC436EA-A2E6-4CE7-8A9E-EE3703DCDAA4}"/>
          </ac:spMkLst>
        </pc:spChg>
        <pc:spChg chg="add mod">
          <ac:chgData name="Kal Rabb" userId="3edf06299a4717ec" providerId="LiveId" clId="{EDC84F52-E873-4327-8CE2-57F099EE94F1}" dt="2020-05-22T13:19:41.085" v="1173" actId="113"/>
          <ac:spMkLst>
            <pc:docMk/>
            <pc:sldMk cId="2035933146" sldId="264"/>
            <ac:spMk id="11" creationId="{13236E49-DAF7-404D-9477-B760D11DA459}"/>
          </ac:spMkLst>
        </pc:spChg>
        <pc:spChg chg="add mod">
          <ac:chgData name="Kal Rabb" userId="3edf06299a4717ec" providerId="LiveId" clId="{EDC84F52-E873-4327-8CE2-57F099EE94F1}" dt="2020-05-22T13:22:09.153" v="1262" actId="113"/>
          <ac:spMkLst>
            <pc:docMk/>
            <pc:sldMk cId="2035933146" sldId="264"/>
            <ac:spMk id="12" creationId="{69FE0124-D77C-4F2F-AEB2-8C4D0DCC635D}"/>
          </ac:spMkLst>
        </pc:spChg>
        <pc:spChg chg="add mod">
          <ac:chgData name="Kal Rabb" userId="3edf06299a4717ec" providerId="LiveId" clId="{EDC84F52-E873-4327-8CE2-57F099EE94F1}" dt="2020-05-22T13:19:55.605" v="1179" actId="20577"/>
          <ac:spMkLst>
            <pc:docMk/>
            <pc:sldMk cId="2035933146" sldId="264"/>
            <ac:spMk id="13" creationId="{4070E62B-5F82-4915-9159-00598B602BD4}"/>
          </ac:spMkLst>
        </pc:spChg>
        <pc:spChg chg="add mod">
          <ac:chgData name="Kal Rabb" userId="3edf06299a4717ec" providerId="LiveId" clId="{EDC84F52-E873-4327-8CE2-57F099EE94F1}" dt="2020-05-22T13:20:03.024" v="1185" actId="20577"/>
          <ac:spMkLst>
            <pc:docMk/>
            <pc:sldMk cId="2035933146" sldId="264"/>
            <ac:spMk id="14" creationId="{4A6D553A-50F2-438F-81D8-052CFB6CC5CF}"/>
          </ac:spMkLst>
        </pc:spChg>
        <pc:spChg chg="add mod">
          <ac:chgData name="Kal Rabb" userId="3edf06299a4717ec" providerId="LiveId" clId="{EDC84F52-E873-4327-8CE2-57F099EE94F1}" dt="2020-05-22T13:20:31.063" v="1191" actId="20577"/>
          <ac:spMkLst>
            <pc:docMk/>
            <pc:sldMk cId="2035933146" sldId="264"/>
            <ac:spMk id="15" creationId="{06003B58-1FA4-423D-A591-19F46F9821DC}"/>
          </ac:spMkLst>
        </pc:spChg>
        <pc:picChg chg="add del mod">
          <ac:chgData name="Kal Rabb" userId="3edf06299a4717ec" providerId="LiveId" clId="{EDC84F52-E873-4327-8CE2-57F099EE94F1}" dt="2020-05-22T13:16:03.377" v="1133" actId="478"/>
          <ac:picMkLst>
            <pc:docMk/>
            <pc:sldMk cId="2035933146" sldId="264"/>
            <ac:picMk id="5" creationId="{31DCDB32-EE14-426F-A4D8-068E03B4C37F}"/>
          </ac:picMkLst>
        </pc:picChg>
        <pc:picChg chg="add mod">
          <ac:chgData name="Kal Rabb" userId="3edf06299a4717ec" providerId="LiveId" clId="{EDC84F52-E873-4327-8CE2-57F099EE94F1}" dt="2020-05-22T13:19:14.685" v="1161" actId="1076"/>
          <ac:picMkLst>
            <pc:docMk/>
            <pc:sldMk cId="2035933146" sldId="264"/>
            <ac:picMk id="6" creationId="{8F58967B-746A-4C31-9ADD-D41A827664DB}"/>
          </ac:picMkLst>
        </pc:picChg>
        <pc:picChg chg="add mod">
          <ac:chgData name="Kal Rabb" userId="3edf06299a4717ec" providerId="LiveId" clId="{EDC84F52-E873-4327-8CE2-57F099EE94F1}" dt="2020-05-22T13:19:29.401" v="1167" actId="1076"/>
          <ac:picMkLst>
            <pc:docMk/>
            <pc:sldMk cId="2035933146" sldId="264"/>
            <ac:picMk id="7" creationId="{63F73E38-5AEF-4B9B-ADAF-CD35686C2E80}"/>
          </ac:picMkLst>
        </pc:picChg>
        <pc:picChg chg="add mod">
          <ac:chgData name="Kal Rabb" userId="3edf06299a4717ec" providerId="LiveId" clId="{EDC84F52-E873-4327-8CE2-57F099EE94F1}" dt="2020-05-22T13:17:12.393" v="1139" actId="1076"/>
          <ac:picMkLst>
            <pc:docMk/>
            <pc:sldMk cId="2035933146" sldId="264"/>
            <ac:picMk id="8" creationId="{E11FBB2D-E6AA-4FBF-AAC8-D73C46355A1B}"/>
          </ac:picMkLst>
        </pc:picChg>
        <pc:picChg chg="add mod">
          <ac:chgData name="Kal Rabb" userId="3edf06299a4717ec" providerId="LiveId" clId="{EDC84F52-E873-4327-8CE2-57F099EE94F1}" dt="2020-05-22T13:19:26.149" v="1166" actId="1076"/>
          <ac:picMkLst>
            <pc:docMk/>
            <pc:sldMk cId="2035933146" sldId="264"/>
            <ac:picMk id="9" creationId="{8F3BB37F-9216-470B-A6E1-CD6E5DA06C0D}"/>
          </ac:picMkLst>
        </pc:picChg>
        <pc:picChg chg="add mod">
          <ac:chgData name="Kal Rabb" userId="3edf06299a4717ec" providerId="LiveId" clId="{EDC84F52-E873-4327-8CE2-57F099EE94F1}" dt="2020-05-22T13:19:21.098" v="1164" actId="1076"/>
          <ac:picMkLst>
            <pc:docMk/>
            <pc:sldMk cId="2035933146" sldId="264"/>
            <ac:picMk id="10" creationId="{A7594BEE-25EA-40E9-BDA4-0C66A6454A7C}"/>
          </ac:picMkLst>
        </pc:picChg>
        <pc:picChg chg="add del mod">
          <ac:chgData name="Kal Rabb" userId="3edf06299a4717ec" providerId="LiveId" clId="{EDC84F52-E873-4327-8CE2-57F099EE94F1}" dt="2020-05-22T13:13:13.047" v="1124"/>
          <ac:picMkLst>
            <pc:docMk/>
            <pc:sldMk cId="2035933146" sldId="264"/>
            <ac:picMk id="1026" creationId="{9FCBFC08-3C2E-48EF-8F6D-D8BC8FD53044}"/>
          </ac:picMkLst>
        </pc:picChg>
      </pc:sldChg>
      <pc:sldChg chg="modSp new mod">
        <pc:chgData name="Kal Rabb" userId="3edf06299a4717ec" providerId="LiveId" clId="{EDC84F52-E873-4327-8CE2-57F099EE94F1}" dt="2020-05-26T12:10:21.847" v="1831" actId="27636"/>
        <pc:sldMkLst>
          <pc:docMk/>
          <pc:sldMk cId="869867311" sldId="265"/>
        </pc:sldMkLst>
        <pc:spChg chg="mod">
          <ac:chgData name="Kal Rabb" userId="3edf06299a4717ec" providerId="LiveId" clId="{EDC84F52-E873-4327-8CE2-57F099EE94F1}" dt="2020-05-26T12:07:05.765" v="1294" actId="20577"/>
          <ac:spMkLst>
            <pc:docMk/>
            <pc:sldMk cId="869867311" sldId="265"/>
            <ac:spMk id="2" creationId="{58DFE35C-DFCB-4086-BDB3-5D49FF05600C}"/>
          </ac:spMkLst>
        </pc:spChg>
        <pc:spChg chg="mod">
          <ac:chgData name="Kal Rabb" userId="3edf06299a4717ec" providerId="LiveId" clId="{EDC84F52-E873-4327-8CE2-57F099EE94F1}" dt="2020-05-26T12:10:21.847" v="1831" actId="27636"/>
          <ac:spMkLst>
            <pc:docMk/>
            <pc:sldMk cId="869867311" sldId="265"/>
            <ac:spMk id="3" creationId="{B5C4B08D-049C-4B93-843F-98BF7D613BCD}"/>
          </ac:spMkLst>
        </pc:spChg>
      </pc:sldChg>
    </pc:docChg>
  </pc:docChgLst>
  <pc:docChgLst>
    <pc:chgData name="Kal Rabb" userId="3edf06299a4717ec" providerId="LiveId" clId="{DD341818-04E0-49E6-B5D7-93B1C42B5E08}"/>
    <pc:docChg chg="custSel addSld modSld">
      <pc:chgData name="Kal Rabb" userId="3edf06299a4717ec" providerId="LiveId" clId="{DD341818-04E0-49E6-B5D7-93B1C42B5E08}" dt="2020-08-29T17:52:07.229" v="316" actId="20577"/>
      <pc:docMkLst>
        <pc:docMk/>
      </pc:docMkLst>
      <pc:sldChg chg="modSp mod modShow">
        <pc:chgData name="Kal Rabb" userId="3edf06299a4717ec" providerId="LiveId" clId="{DD341818-04E0-49E6-B5D7-93B1C42B5E08}" dt="2020-08-29T17:52:07.229" v="316" actId="20577"/>
        <pc:sldMkLst>
          <pc:docMk/>
          <pc:sldMk cId="1910653396" sldId="269"/>
        </pc:sldMkLst>
        <pc:spChg chg="mod">
          <ac:chgData name="Kal Rabb" userId="3edf06299a4717ec" providerId="LiveId" clId="{DD341818-04E0-49E6-B5D7-93B1C42B5E08}" dt="2020-08-29T17:51:26.500" v="187" actId="20577"/>
          <ac:spMkLst>
            <pc:docMk/>
            <pc:sldMk cId="1910653396" sldId="269"/>
            <ac:spMk id="5" creationId="{7C1DE974-94A8-4908-B49A-3F40720837E0}"/>
          </ac:spMkLst>
        </pc:spChg>
        <pc:spChg chg="mod">
          <ac:chgData name="Kal Rabb" userId="3edf06299a4717ec" providerId="LiveId" clId="{DD341818-04E0-49E6-B5D7-93B1C42B5E08}" dt="2020-08-29T17:52:07.229" v="316" actId="20577"/>
          <ac:spMkLst>
            <pc:docMk/>
            <pc:sldMk cId="1910653396" sldId="269"/>
            <ac:spMk id="6" creationId="{19EF307A-E314-46BA-A273-CFB198417FBB}"/>
          </ac:spMkLst>
        </pc:spChg>
      </pc:sldChg>
      <pc:sldChg chg="add mod modShow">
        <pc:chgData name="Kal Rabb" userId="3edf06299a4717ec" providerId="LiveId" clId="{DD341818-04E0-49E6-B5D7-93B1C42B5E08}" dt="2020-08-29T17:48:45.434" v="160" actId="729"/>
        <pc:sldMkLst>
          <pc:docMk/>
          <pc:sldMk cId="2167145058" sldId="271"/>
        </pc:sldMkLst>
      </pc:sldChg>
    </pc:docChg>
  </pc:docChgLst>
  <pc:docChgLst>
    <pc:chgData name="Kal Rabb" userId="3edf06299a4717ec" providerId="LiveId" clId="{CC75D3D1-B004-4851-8F49-8B98FC39A8EE}"/>
    <pc:docChg chg="undo custSel modSld">
      <pc:chgData name="Kal Rabb" userId="3edf06299a4717ec" providerId="LiveId" clId="{CC75D3D1-B004-4851-8F49-8B98FC39A8EE}" dt="2021-03-06T23:34:10.283" v="328"/>
      <pc:docMkLst>
        <pc:docMk/>
      </pc:docMkLst>
      <pc:sldChg chg="addSp modSp mod modAnim">
        <pc:chgData name="Kal Rabb" userId="3edf06299a4717ec" providerId="LiveId" clId="{CC75D3D1-B004-4851-8F49-8B98FC39A8EE}" dt="2021-03-06T23:34:10.283" v="328"/>
        <pc:sldMkLst>
          <pc:docMk/>
          <pc:sldMk cId="1037689308" sldId="268"/>
        </pc:sldMkLst>
        <pc:spChg chg="add mod">
          <ac:chgData name="Kal Rabb" userId="3edf06299a4717ec" providerId="LiveId" clId="{CC75D3D1-B004-4851-8F49-8B98FC39A8EE}" dt="2021-03-06T23:30:40.345" v="132" actId="404"/>
          <ac:spMkLst>
            <pc:docMk/>
            <pc:sldMk cId="1037689308" sldId="268"/>
            <ac:spMk id="5" creationId="{BB7978BB-B2D6-406E-98A9-22F7380B0C00}"/>
          </ac:spMkLst>
        </pc:spChg>
        <pc:spChg chg="add mod">
          <ac:chgData name="Kal Rabb" userId="3edf06299a4717ec" providerId="LiveId" clId="{CC75D3D1-B004-4851-8F49-8B98FC39A8EE}" dt="2021-03-06T23:30:33.714" v="130" actId="404"/>
          <ac:spMkLst>
            <pc:docMk/>
            <pc:sldMk cId="1037689308" sldId="268"/>
            <ac:spMk id="6" creationId="{4398BEC2-E494-48F8-83A5-AB50DA366CA9}"/>
          </ac:spMkLst>
        </pc:spChg>
        <pc:spChg chg="add mod">
          <ac:chgData name="Kal Rabb" userId="3edf06299a4717ec" providerId="LiveId" clId="{CC75D3D1-B004-4851-8F49-8B98FC39A8EE}" dt="2021-03-06T23:31:07.581" v="181" actId="20577"/>
          <ac:spMkLst>
            <pc:docMk/>
            <pc:sldMk cId="1037689308" sldId="268"/>
            <ac:spMk id="7" creationId="{605F98AC-68CF-47F9-8386-CE37707566C2}"/>
          </ac:spMkLst>
        </pc:spChg>
        <pc:spChg chg="add mod">
          <ac:chgData name="Kal Rabb" userId="3edf06299a4717ec" providerId="LiveId" clId="{CC75D3D1-B004-4851-8F49-8B98FC39A8EE}" dt="2021-03-06T23:32:51.226" v="321" actId="14100"/>
          <ac:spMkLst>
            <pc:docMk/>
            <pc:sldMk cId="1037689308" sldId="268"/>
            <ac:spMk id="8" creationId="{88B4FACD-0C65-4587-8ABA-3C8F83DFE41A}"/>
          </ac:spMkLst>
        </pc:spChg>
        <pc:spChg chg="add mod">
          <ac:chgData name="Kal Rabb" userId="3edf06299a4717ec" providerId="LiveId" clId="{CC75D3D1-B004-4851-8F49-8B98FC39A8EE}" dt="2021-03-06T23:33:27.958" v="323" actId="1076"/>
          <ac:spMkLst>
            <pc:docMk/>
            <pc:sldMk cId="1037689308" sldId="268"/>
            <ac:spMk id="10" creationId="{EB3910F8-F523-4948-9400-E90C3F3F8D7E}"/>
          </ac:spMkLst>
        </pc:spChg>
      </pc:sldChg>
    </pc:docChg>
  </pc:docChgLst>
  <pc:docChgLst>
    <pc:chgData name="Kal Rabb" userId="3edf06299a4717ec" providerId="LiveId" clId="{6B1E0A54-5C7D-46B0-AA52-CD2AE345672D}"/>
    <pc:docChg chg="undo redo custSel addSld modSld">
      <pc:chgData name="Kal Rabb" userId="3edf06299a4717ec" providerId="LiveId" clId="{6B1E0A54-5C7D-46B0-AA52-CD2AE345672D}" dt="2020-07-02T17:08:57.224" v="2318" actId="179"/>
      <pc:docMkLst>
        <pc:docMk/>
      </pc:docMkLst>
      <pc:sldChg chg="modSp mod">
        <pc:chgData name="Kal Rabb" userId="3edf06299a4717ec" providerId="LiveId" clId="{6B1E0A54-5C7D-46B0-AA52-CD2AE345672D}" dt="2020-07-02T16:05:49.844" v="1624" actId="20577"/>
        <pc:sldMkLst>
          <pc:docMk/>
          <pc:sldMk cId="951676293" sldId="263"/>
        </pc:sldMkLst>
        <pc:spChg chg="mod">
          <ac:chgData name="Kal Rabb" userId="3edf06299a4717ec" providerId="LiveId" clId="{6B1E0A54-5C7D-46B0-AA52-CD2AE345672D}" dt="2020-07-02T16:05:49.844" v="1624" actId="20577"/>
          <ac:spMkLst>
            <pc:docMk/>
            <pc:sldMk cId="951676293" sldId="263"/>
            <ac:spMk id="3" creationId="{2981DF72-0273-43CF-94B4-65C72941834C}"/>
          </ac:spMkLst>
        </pc:spChg>
      </pc:sldChg>
      <pc:sldChg chg="modSp new mod">
        <pc:chgData name="Kal Rabb" userId="3edf06299a4717ec" providerId="LiveId" clId="{6B1E0A54-5C7D-46B0-AA52-CD2AE345672D}" dt="2020-07-02T14:14:29.097" v="121" actId="5793"/>
        <pc:sldMkLst>
          <pc:docMk/>
          <pc:sldMk cId="559226804" sldId="266"/>
        </pc:sldMkLst>
        <pc:spChg chg="mod">
          <ac:chgData name="Kal Rabb" userId="3edf06299a4717ec" providerId="LiveId" clId="{6B1E0A54-5C7D-46B0-AA52-CD2AE345672D}" dt="2020-07-02T14:14:05.190" v="27" actId="20577"/>
          <ac:spMkLst>
            <pc:docMk/>
            <pc:sldMk cId="559226804" sldId="266"/>
            <ac:spMk id="2" creationId="{0F7197D1-BFC7-4980-B0F8-5CFFA120AC72}"/>
          </ac:spMkLst>
        </pc:spChg>
        <pc:spChg chg="mod">
          <ac:chgData name="Kal Rabb" userId="3edf06299a4717ec" providerId="LiveId" clId="{6B1E0A54-5C7D-46B0-AA52-CD2AE345672D}" dt="2020-07-02T14:14:29.097" v="121" actId="5793"/>
          <ac:spMkLst>
            <pc:docMk/>
            <pc:sldMk cId="559226804" sldId="266"/>
            <ac:spMk id="3" creationId="{7D0FC90E-DE69-4671-8745-56C355A0EF19}"/>
          </ac:spMkLst>
        </pc:spChg>
      </pc:sldChg>
      <pc:sldChg chg="addSp delSp modSp new mod modClrScheme chgLayout">
        <pc:chgData name="Kal Rabb" userId="3edf06299a4717ec" providerId="LiveId" clId="{6B1E0A54-5C7D-46B0-AA52-CD2AE345672D}" dt="2020-07-02T15:43:59.659" v="1076" actId="12"/>
        <pc:sldMkLst>
          <pc:docMk/>
          <pc:sldMk cId="1850162234" sldId="267"/>
        </pc:sldMkLst>
        <pc:spChg chg="mod ord">
          <ac:chgData name="Kal Rabb" userId="3edf06299a4717ec" providerId="LiveId" clId="{6B1E0A54-5C7D-46B0-AA52-CD2AE345672D}" dt="2020-07-02T14:19:30.474" v="901" actId="700"/>
          <ac:spMkLst>
            <pc:docMk/>
            <pc:sldMk cId="1850162234" sldId="267"/>
            <ac:spMk id="2" creationId="{A102AC3D-6D2F-44C1-9930-DDE95B44BAFD}"/>
          </ac:spMkLst>
        </pc:spChg>
        <pc:spChg chg="mod ord">
          <ac:chgData name="Kal Rabb" userId="3edf06299a4717ec" providerId="LiveId" clId="{6B1E0A54-5C7D-46B0-AA52-CD2AE345672D}" dt="2020-07-02T15:43:59.659" v="1076" actId="12"/>
          <ac:spMkLst>
            <pc:docMk/>
            <pc:sldMk cId="1850162234" sldId="267"/>
            <ac:spMk id="3" creationId="{DF05F7D3-6A2F-42C1-A82B-C9A3BAAFDAEF}"/>
          </ac:spMkLst>
        </pc:spChg>
        <pc:spChg chg="add del mod ord">
          <ac:chgData name="Kal Rabb" userId="3edf06299a4717ec" providerId="LiveId" clId="{6B1E0A54-5C7D-46B0-AA52-CD2AE345672D}" dt="2020-07-02T14:20:30.736" v="904" actId="931"/>
          <ac:spMkLst>
            <pc:docMk/>
            <pc:sldMk cId="1850162234" sldId="267"/>
            <ac:spMk id="4" creationId="{9D174061-1AEE-43E6-B797-AE24F815D48C}"/>
          </ac:spMkLst>
        </pc:spChg>
        <pc:spChg chg="add del mod">
          <ac:chgData name="Kal Rabb" userId="3edf06299a4717ec" providerId="LiveId" clId="{6B1E0A54-5C7D-46B0-AA52-CD2AE345672D}" dt="2020-07-02T14:21:24.148" v="915" actId="478"/>
          <ac:spMkLst>
            <pc:docMk/>
            <pc:sldMk cId="1850162234" sldId="267"/>
            <ac:spMk id="7" creationId="{1EEEF0AB-A5EE-43FD-B0AC-5FCF52E20750}"/>
          </ac:spMkLst>
        </pc:spChg>
        <pc:spChg chg="add del mod">
          <ac:chgData name="Kal Rabb" userId="3edf06299a4717ec" providerId="LiveId" clId="{6B1E0A54-5C7D-46B0-AA52-CD2AE345672D}" dt="2020-07-02T14:21:20.812" v="914" actId="478"/>
          <ac:spMkLst>
            <pc:docMk/>
            <pc:sldMk cId="1850162234" sldId="267"/>
            <ac:spMk id="10" creationId="{AC6476AE-5EA8-4A8E-900B-91A481FCAFF1}"/>
          </ac:spMkLst>
        </pc:spChg>
        <pc:spChg chg="add mod">
          <ac:chgData name="Kal Rabb" userId="3edf06299a4717ec" providerId="LiveId" clId="{6B1E0A54-5C7D-46B0-AA52-CD2AE345672D}" dt="2020-07-02T14:28:25.150" v="1002" actId="404"/>
          <ac:spMkLst>
            <pc:docMk/>
            <pc:sldMk cId="1850162234" sldId="267"/>
            <ac:spMk id="11" creationId="{C3FCAA35-ED43-424A-9C1D-7D1561AC842B}"/>
          </ac:spMkLst>
        </pc:spChg>
        <pc:spChg chg="add mod">
          <ac:chgData name="Kal Rabb" userId="3edf06299a4717ec" providerId="LiveId" clId="{6B1E0A54-5C7D-46B0-AA52-CD2AE345672D}" dt="2020-07-02T14:28:25.150" v="1002" actId="404"/>
          <ac:spMkLst>
            <pc:docMk/>
            <pc:sldMk cId="1850162234" sldId="267"/>
            <ac:spMk id="15" creationId="{611C66F4-325D-435B-8240-FA6BC2889FAA}"/>
          </ac:spMkLst>
        </pc:spChg>
        <pc:spChg chg="add mod">
          <ac:chgData name="Kal Rabb" userId="3edf06299a4717ec" providerId="LiveId" clId="{6B1E0A54-5C7D-46B0-AA52-CD2AE345672D}" dt="2020-07-02T14:28:25.150" v="1002" actId="404"/>
          <ac:spMkLst>
            <pc:docMk/>
            <pc:sldMk cId="1850162234" sldId="267"/>
            <ac:spMk id="20" creationId="{1C1C64D7-26F0-4945-9FAF-F221DD1C1114}"/>
          </ac:spMkLst>
        </pc:spChg>
        <pc:spChg chg="add mod">
          <ac:chgData name="Kal Rabb" userId="3edf06299a4717ec" providerId="LiveId" clId="{6B1E0A54-5C7D-46B0-AA52-CD2AE345672D}" dt="2020-07-02T14:28:25.150" v="1002" actId="404"/>
          <ac:spMkLst>
            <pc:docMk/>
            <pc:sldMk cId="1850162234" sldId="267"/>
            <ac:spMk id="22" creationId="{EE616259-4B65-4794-9146-AD6C07831468}"/>
          </ac:spMkLst>
        </pc:spChg>
        <pc:spChg chg="add mod">
          <ac:chgData name="Kal Rabb" userId="3edf06299a4717ec" providerId="LiveId" clId="{6B1E0A54-5C7D-46B0-AA52-CD2AE345672D}" dt="2020-07-02T15:42:37.253" v="1036" actId="1076"/>
          <ac:spMkLst>
            <pc:docMk/>
            <pc:sldMk cId="1850162234" sldId="267"/>
            <ac:spMk id="38" creationId="{82FEA377-C457-4D68-A5BD-AC2594C93E1D}"/>
          </ac:spMkLst>
        </pc:spChg>
        <pc:spChg chg="add mod">
          <ac:chgData name="Kal Rabb" userId="3edf06299a4717ec" providerId="LiveId" clId="{6B1E0A54-5C7D-46B0-AA52-CD2AE345672D}" dt="2020-07-02T15:42:42.990" v="1038" actId="1076"/>
          <ac:spMkLst>
            <pc:docMk/>
            <pc:sldMk cId="1850162234" sldId="267"/>
            <ac:spMk id="39" creationId="{D38C6D2B-89A5-4B2C-AFA6-9CF949D25BCA}"/>
          </ac:spMkLst>
        </pc:spChg>
        <pc:spChg chg="add mod">
          <ac:chgData name="Kal Rabb" userId="3edf06299a4717ec" providerId="LiveId" clId="{6B1E0A54-5C7D-46B0-AA52-CD2AE345672D}" dt="2020-07-02T15:43:37.970" v="1074" actId="1076"/>
          <ac:spMkLst>
            <pc:docMk/>
            <pc:sldMk cId="1850162234" sldId="267"/>
            <ac:spMk id="44" creationId="{70FA41C5-992E-4021-9C55-841C7704D7C6}"/>
          </ac:spMkLst>
        </pc:spChg>
        <pc:picChg chg="add mod">
          <ac:chgData name="Kal Rabb" userId="3edf06299a4717ec" providerId="LiveId" clId="{6B1E0A54-5C7D-46B0-AA52-CD2AE345672D}" dt="2020-07-02T14:21:55.009" v="924" actId="1076"/>
          <ac:picMkLst>
            <pc:docMk/>
            <pc:sldMk cId="1850162234" sldId="267"/>
            <ac:picMk id="6" creationId="{35F5A0E8-7B03-4443-8B7B-3CDCB48E4314}"/>
          </ac:picMkLst>
        </pc:picChg>
        <pc:picChg chg="add del mod">
          <ac:chgData name="Kal Rabb" userId="3edf06299a4717ec" providerId="LiveId" clId="{6B1E0A54-5C7D-46B0-AA52-CD2AE345672D}" dt="2020-07-02T14:21:30.925" v="917" actId="14100"/>
          <ac:picMkLst>
            <pc:docMk/>
            <pc:sldMk cId="1850162234" sldId="267"/>
            <ac:picMk id="9" creationId="{6AE9C8D3-B5EA-4D0D-9BF3-40C0A05DFC22}"/>
          </ac:picMkLst>
        </pc:picChg>
        <pc:picChg chg="add mod">
          <ac:chgData name="Kal Rabb" userId="3edf06299a4717ec" providerId="LiveId" clId="{6B1E0A54-5C7D-46B0-AA52-CD2AE345672D}" dt="2020-07-02T14:22:19.648" v="928" actId="1076"/>
          <ac:picMkLst>
            <pc:docMk/>
            <pc:sldMk cId="1850162234" sldId="267"/>
            <ac:picMk id="14" creationId="{044AAD0A-EFF2-45B6-9B4C-D3DFAD44272B}"/>
          </ac:picMkLst>
        </pc:picChg>
        <pc:picChg chg="add mod">
          <ac:chgData name="Kal Rabb" userId="3edf06299a4717ec" providerId="LiveId" clId="{6B1E0A54-5C7D-46B0-AA52-CD2AE345672D}" dt="2020-07-02T14:26:33.602" v="999" actId="1076"/>
          <ac:picMkLst>
            <pc:docMk/>
            <pc:sldMk cId="1850162234" sldId="267"/>
            <ac:picMk id="19" creationId="{11D3FDE8-D94A-4C2C-9AC9-A6F9188160DA}"/>
          </ac:picMkLst>
        </pc:picChg>
        <pc:picChg chg="add mod">
          <ac:chgData name="Kal Rabb" userId="3edf06299a4717ec" providerId="LiveId" clId="{6B1E0A54-5C7D-46B0-AA52-CD2AE345672D}" dt="2020-07-02T14:23:23.896" v="955" actId="1076"/>
          <ac:picMkLst>
            <pc:docMk/>
            <pc:sldMk cId="1850162234" sldId="267"/>
            <ac:picMk id="21" creationId="{9BF90B43-81B0-405E-93D1-B5CC0F094566}"/>
          </ac:picMkLst>
        </pc:picChg>
        <pc:picChg chg="add mod">
          <ac:chgData name="Kal Rabb" userId="3edf06299a4717ec" providerId="LiveId" clId="{6B1E0A54-5C7D-46B0-AA52-CD2AE345672D}" dt="2020-07-02T14:25:45.993" v="995" actId="1076"/>
          <ac:picMkLst>
            <pc:docMk/>
            <pc:sldMk cId="1850162234" sldId="267"/>
            <ac:picMk id="24" creationId="{80893067-4D35-4EF5-9429-F375A8C94AA1}"/>
          </ac:picMkLst>
        </pc:picChg>
        <pc:picChg chg="add mod">
          <ac:chgData name="Kal Rabb" userId="3edf06299a4717ec" providerId="LiveId" clId="{6B1E0A54-5C7D-46B0-AA52-CD2AE345672D}" dt="2020-07-02T15:42:52.642" v="1040" actId="1076"/>
          <ac:picMkLst>
            <pc:docMk/>
            <pc:sldMk cId="1850162234" sldId="267"/>
            <ac:picMk id="40" creationId="{3A9DA044-D745-4AE4-A9E8-9CFF3B83C28C}"/>
          </ac:picMkLst>
        </pc:picChg>
        <pc:cxnChg chg="add mod">
          <ac:chgData name="Kal Rabb" userId="3edf06299a4717ec" providerId="LiveId" clId="{6B1E0A54-5C7D-46B0-AA52-CD2AE345672D}" dt="2020-07-02T14:22:07.472" v="926" actId="13822"/>
          <ac:cxnSpMkLst>
            <pc:docMk/>
            <pc:sldMk cId="1850162234" sldId="267"/>
            <ac:cxnSpMk id="13" creationId="{44EA581C-B41A-429B-A318-E61DECC966BC}"/>
          </ac:cxnSpMkLst>
        </pc:cxnChg>
        <pc:cxnChg chg="add mod">
          <ac:chgData name="Kal Rabb" userId="3edf06299a4717ec" providerId="LiveId" clId="{6B1E0A54-5C7D-46B0-AA52-CD2AE345672D}" dt="2020-07-02T14:29:59.657" v="1005" actId="1076"/>
          <ac:cxnSpMkLst>
            <pc:docMk/>
            <pc:sldMk cId="1850162234" sldId="267"/>
            <ac:cxnSpMk id="16" creationId="{D6DFA0F4-CE59-405C-BF32-7025E4AFC6F1}"/>
          </ac:cxnSpMkLst>
        </pc:cxnChg>
        <pc:cxnChg chg="add mod">
          <ac:chgData name="Kal Rabb" userId="3edf06299a4717ec" providerId="LiveId" clId="{6B1E0A54-5C7D-46B0-AA52-CD2AE345672D}" dt="2020-07-02T14:30:02.807" v="1006" actId="1076"/>
          <ac:cxnSpMkLst>
            <pc:docMk/>
            <pc:sldMk cId="1850162234" sldId="267"/>
            <ac:cxnSpMk id="17" creationId="{1435FF20-5109-4B48-A6EC-C45AE3E9D794}"/>
          </ac:cxnSpMkLst>
        </pc:cxnChg>
        <pc:cxnChg chg="add mod">
          <ac:chgData name="Kal Rabb" userId="3edf06299a4717ec" providerId="LiveId" clId="{6B1E0A54-5C7D-46B0-AA52-CD2AE345672D}" dt="2020-07-02T14:30:10.682" v="1007" actId="14100"/>
          <ac:cxnSpMkLst>
            <pc:docMk/>
            <pc:sldMk cId="1850162234" sldId="267"/>
            <ac:cxnSpMk id="25" creationId="{CFCE50D3-9983-4F8E-ABE9-9C560BBA4EFD}"/>
          </ac:cxnSpMkLst>
        </pc:cxnChg>
        <pc:cxnChg chg="add mod">
          <ac:chgData name="Kal Rabb" userId="3edf06299a4717ec" providerId="LiveId" clId="{6B1E0A54-5C7D-46B0-AA52-CD2AE345672D}" dt="2020-07-02T14:30:18.388" v="1010" actId="14100"/>
          <ac:cxnSpMkLst>
            <pc:docMk/>
            <pc:sldMk cId="1850162234" sldId="267"/>
            <ac:cxnSpMk id="32" creationId="{1C0FADB8-3323-484C-A8B9-28CEB73BD8B2}"/>
          </ac:cxnSpMkLst>
        </pc:cxnChg>
        <pc:cxnChg chg="add mod">
          <ac:chgData name="Kal Rabb" userId="3edf06299a4717ec" providerId="LiveId" clId="{6B1E0A54-5C7D-46B0-AA52-CD2AE345672D}" dt="2020-07-02T15:42:10.240" v="1013" actId="14100"/>
          <ac:cxnSpMkLst>
            <pc:docMk/>
            <pc:sldMk cId="1850162234" sldId="267"/>
            <ac:cxnSpMk id="35" creationId="{258A92D8-807A-4B32-91DC-EC18112C87C9}"/>
          </ac:cxnSpMkLst>
        </pc:cxnChg>
        <pc:cxnChg chg="add mod">
          <ac:chgData name="Kal Rabb" userId="3edf06299a4717ec" providerId="LiveId" clId="{6B1E0A54-5C7D-46B0-AA52-CD2AE345672D}" dt="2020-07-02T15:43:08.122" v="1043" actId="14100"/>
          <ac:cxnSpMkLst>
            <pc:docMk/>
            <pc:sldMk cId="1850162234" sldId="267"/>
            <ac:cxnSpMk id="42" creationId="{BEE3002C-EEE0-4567-B032-997BF19FCD8E}"/>
          </ac:cxnSpMkLst>
        </pc:cxnChg>
      </pc:sldChg>
      <pc:sldChg chg="modSp new mod">
        <pc:chgData name="Kal Rabb" userId="3edf06299a4717ec" providerId="LiveId" clId="{6B1E0A54-5C7D-46B0-AA52-CD2AE345672D}" dt="2020-07-02T15:53:00.976" v="1362" actId="20577"/>
        <pc:sldMkLst>
          <pc:docMk/>
          <pc:sldMk cId="1037689308" sldId="268"/>
        </pc:sldMkLst>
        <pc:spChg chg="mod">
          <ac:chgData name="Kal Rabb" userId="3edf06299a4717ec" providerId="LiveId" clId="{6B1E0A54-5C7D-46B0-AA52-CD2AE345672D}" dt="2020-07-02T15:50:12.350" v="1099" actId="20577"/>
          <ac:spMkLst>
            <pc:docMk/>
            <pc:sldMk cId="1037689308" sldId="268"/>
            <ac:spMk id="2" creationId="{F6814E38-A53F-4D49-B439-6CFB2D31F814}"/>
          </ac:spMkLst>
        </pc:spChg>
        <pc:spChg chg="mod">
          <ac:chgData name="Kal Rabb" userId="3edf06299a4717ec" providerId="LiveId" clId="{6B1E0A54-5C7D-46B0-AA52-CD2AE345672D}" dt="2020-07-02T15:53:00.976" v="1362" actId="20577"/>
          <ac:spMkLst>
            <pc:docMk/>
            <pc:sldMk cId="1037689308" sldId="268"/>
            <ac:spMk id="3" creationId="{43C38869-7F69-4E1F-B883-7F3FE373D479}"/>
          </ac:spMkLst>
        </pc:spChg>
        <pc:spChg chg="mod">
          <ac:chgData name="Kal Rabb" userId="3edf06299a4717ec" providerId="LiveId" clId="{6B1E0A54-5C7D-46B0-AA52-CD2AE345672D}" dt="2020-07-02T15:50:00.664" v="1078"/>
          <ac:spMkLst>
            <pc:docMk/>
            <pc:sldMk cId="1037689308" sldId="268"/>
            <ac:spMk id="4" creationId="{13C775DE-09AC-444D-B58A-736C22584A08}"/>
          </ac:spMkLst>
        </pc:spChg>
      </pc:sldChg>
      <pc:sldChg chg="addSp delSp modSp new mod modClrScheme chgLayout">
        <pc:chgData name="Kal Rabb" userId="3edf06299a4717ec" providerId="LiveId" clId="{6B1E0A54-5C7D-46B0-AA52-CD2AE345672D}" dt="2020-07-02T17:00:48.661" v="1629" actId="20577"/>
        <pc:sldMkLst>
          <pc:docMk/>
          <pc:sldMk cId="1910653396" sldId="269"/>
        </pc:sldMkLst>
        <pc:spChg chg="del mod ord">
          <ac:chgData name="Kal Rabb" userId="3edf06299a4717ec" providerId="LiveId" clId="{6B1E0A54-5C7D-46B0-AA52-CD2AE345672D}" dt="2020-07-02T15:59:25.786" v="1364" actId="700"/>
          <ac:spMkLst>
            <pc:docMk/>
            <pc:sldMk cId="1910653396" sldId="269"/>
            <ac:spMk id="2" creationId="{5E278A42-E6BA-4862-B16D-2F3FF47C8E82}"/>
          </ac:spMkLst>
        </pc:spChg>
        <pc:spChg chg="del mod ord">
          <ac:chgData name="Kal Rabb" userId="3edf06299a4717ec" providerId="LiveId" clId="{6B1E0A54-5C7D-46B0-AA52-CD2AE345672D}" dt="2020-07-02T15:59:25.786" v="1364" actId="700"/>
          <ac:spMkLst>
            <pc:docMk/>
            <pc:sldMk cId="1910653396" sldId="269"/>
            <ac:spMk id="3" creationId="{68F84CCA-5B4C-446B-840A-63811E514591}"/>
          </ac:spMkLst>
        </pc:spChg>
        <pc:spChg chg="del">
          <ac:chgData name="Kal Rabb" userId="3edf06299a4717ec" providerId="LiveId" clId="{6B1E0A54-5C7D-46B0-AA52-CD2AE345672D}" dt="2020-07-02T15:59:25.786" v="1364" actId="700"/>
          <ac:spMkLst>
            <pc:docMk/>
            <pc:sldMk cId="1910653396" sldId="269"/>
            <ac:spMk id="4" creationId="{3853C403-5E75-45A6-BCDF-996B55C5B976}"/>
          </ac:spMkLst>
        </pc:spChg>
        <pc:spChg chg="add mod ord">
          <ac:chgData name="Kal Rabb" userId="3edf06299a4717ec" providerId="LiveId" clId="{6B1E0A54-5C7D-46B0-AA52-CD2AE345672D}" dt="2020-07-02T17:00:48.661" v="1629" actId="20577"/>
          <ac:spMkLst>
            <pc:docMk/>
            <pc:sldMk cId="1910653396" sldId="269"/>
            <ac:spMk id="5" creationId="{7C1DE974-94A8-4908-B49A-3F40720837E0}"/>
          </ac:spMkLst>
        </pc:spChg>
        <pc:spChg chg="add mod ord">
          <ac:chgData name="Kal Rabb" userId="3edf06299a4717ec" providerId="LiveId" clId="{6B1E0A54-5C7D-46B0-AA52-CD2AE345672D}" dt="2020-07-02T16:01:44.630" v="1456" actId="20577"/>
          <ac:spMkLst>
            <pc:docMk/>
            <pc:sldMk cId="1910653396" sldId="269"/>
            <ac:spMk id="6" creationId="{19EF307A-E314-46BA-A273-CFB198417FBB}"/>
          </ac:spMkLst>
        </pc:spChg>
      </pc:sldChg>
      <pc:sldChg chg="modSp new mod">
        <pc:chgData name="Kal Rabb" userId="3edf06299a4717ec" providerId="LiveId" clId="{6B1E0A54-5C7D-46B0-AA52-CD2AE345672D}" dt="2020-07-02T17:08:57.224" v="2318" actId="179"/>
        <pc:sldMkLst>
          <pc:docMk/>
          <pc:sldMk cId="1740702159" sldId="270"/>
        </pc:sldMkLst>
        <pc:spChg chg="mod">
          <ac:chgData name="Kal Rabb" userId="3edf06299a4717ec" providerId="LiveId" clId="{6B1E0A54-5C7D-46B0-AA52-CD2AE345672D}" dt="2020-07-02T17:01:01.441" v="1641" actId="20577"/>
          <ac:spMkLst>
            <pc:docMk/>
            <pc:sldMk cId="1740702159" sldId="270"/>
            <ac:spMk id="2" creationId="{9D3682B0-46D6-4CB6-9E42-B041E173DA16}"/>
          </ac:spMkLst>
        </pc:spChg>
        <pc:spChg chg="mod">
          <ac:chgData name="Kal Rabb" userId="3edf06299a4717ec" providerId="LiveId" clId="{6B1E0A54-5C7D-46B0-AA52-CD2AE345672D}" dt="2020-07-02T17:08:57.224" v="2318" actId="179"/>
          <ac:spMkLst>
            <pc:docMk/>
            <pc:sldMk cId="1740702159" sldId="270"/>
            <ac:spMk id="3" creationId="{9A187C52-325A-486A-B6F3-819F9124AA7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7D86E7D-E665-49F1-9E4B-0D82F9C209D4}" type="datetimeFigureOut">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BF2548-409A-465C-B727-B40316F0A46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6513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D86E7D-E665-49F1-9E4B-0D82F9C209D4}" type="datetimeFigureOut">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BF2548-409A-465C-B727-B40316F0A468}" type="slidenum">
              <a:rPr lang="en-US" smtClean="0"/>
              <a:t>‹#›</a:t>
            </a:fld>
            <a:endParaRPr lang="en-US"/>
          </a:p>
        </p:txBody>
      </p:sp>
    </p:spTree>
    <p:extLst>
      <p:ext uri="{BB962C8B-B14F-4D97-AF65-F5344CB8AC3E}">
        <p14:creationId xmlns:p14="http://schemas.microsoft.com/office/powerpoint/2010/main" val="1476624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D86E7D-E665-49F1-9E4B-0D82F9C209D4}" type="datetimeFigureOut">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BF2548-409A-465C-B727-B40316F0A468}" type="slidenum">
              <a:rPr lang="en-US" smtClean="0"/>
              <a:t>‹#›</a:t>
            </a:fld>
            <a:endParaRPr lang="en-US"/>
          </a:p>
        </p:txBody>
      </p:sp>
    </p:spTree>
    <p:extLst>
      <p:ext uri="{BB962C8B-B14F-4D97-AF65-F5344CB8AC3E}">
        <p14:creationId xmlns:p14="http://schemas.microsoft.com/office/powerpoint/2010/main" val="1843338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D86E7D-E665-49F1-9E4B-0D82F9C209D4}" type="datetimeFigureOut">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BF2548-409A-465C-B727-B40316F0A468}" type="slidenum">
              <a:rPr lang="en-US" smtClean="0"/>
              <a:t>‹#›</a:t>
            </a:fld>
            <a:endParaRPr lang="en-US"/>
          </a:p>
        </p:txBody>
      </p:sp>
    </p:spTree>
    <p:extLst>
      <p:ext uri="{BB962C8B-B14F-4D97-AF65-F5344CB8AC3E}">
        <p14:creationId xmlns:p14="http://schemas.microsoft.com/office/powerpoint/2010/main" val="4225248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D86E7D-E665-49F1-9E4B-0D82F9C209D4}" type="datetimeFigureOut">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BF2548-409A-465C-B727-B40316F0A46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769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7D86E7D-E665-49F1-9E4B-0D82F9C209D4}" type="datetimeFigureOut">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BF2548-409A-465C-B727-B40316F0A468}" type="slidenum">
              <a:rPr lang="en-US" smtClean="0"/>
              <a:t>‹#›</a:t>
            </a:fld>
            <a:endParaRPr lang="en-US"/>
          </a:p>
        </p:txBody>
      </p:sp>
    </p:spTree>
    <p:extLst>
      <p:ext uri="{BB962C8B-B14F-4D97-AF65-F5344CB8AC3E}">
        <p14:creationId xmlns:p14="http://schemas.microsoft.com/office/powerpoint/2010/main" val="3608976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D86E7D-E665-49F1-9E4B-0D82F9C209D4}" type="datetimeFigureOut">
              <a:rPr lang="en-US" smtClean="0"/>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BF2548-409A-465C-B727-B40316F0A468}" type="slidenum">
              <a:rPr lang="en-US" smtClean="0"/>
              <a:t>‹#›</a:t>
            </a:fld>
            <a:endParaRPr lang="en-US"/>
          </a:p>
        </p:txBody>
      </p:sp>
    </p:spTree>
    <p:extLst>
      <p:ext uri="{BB962C8B-B14F-4D97-AF65-F5344CB8AC3E}">
        <p14:creationId xmlns:p14="http://schemas.microsoft.com/office/powerpoint/2010/main" val="307406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7D86E7D-E665-49F1-9E4B-0D82F9C209D4}" type="datetimeFigureOut">
              <a:rPr lang="en-US" smtClean="0"/>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BF2548-409A-465C-B727-B40316F0A468}" type="slidenum">
              <a:rPr lang="en-US" smtClean="0"/>
              <a:t>‹#›</a:t>
            </a:fld>
            <a:endParaRPr lang="en-US"/>
          </a:p>
        </p:txBody>
      </p:sp>
    </p:spTree>
    <p:extLst>
      <p:ext uri="{BB962C8B-B14F-4D97-AF65-F5344CB8AC3E}">
        <p14:creationId xmlns:p14="http://schemas.microsoft.com/office/powerpoint/2010/main" val="1383363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7D86E7D-E665-49F1-9E4B-0D82F9C209D4}" type="datetimeFigureOut">
              <a:rPr lang="en-US" smtClean="0"/>
              <a:t>6/2/2026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D5BF2548-409A-465C-B727-B40316F0A468}" type="slidenum">
              <a:rPr lang="en-US" smtClean="0"/>
              <a:t>‹#›</a:t>
            </a:fld>
            <a:endParaRPr lang="en-US"/>
          </a:p>
        </p:txBody>
      </p:sp>
    </p:spTree>
    <p:extLst>
      <p:ext uri="{BB962C8B-B14F-4D97-AF65-F5344CB8AC3E}">
        <p14:creationId xmlns:p14="http://schemas.microsoft.com/office/powerpoint/2010/main" val="643738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7D86E7D-E665-49F1-9E4B-0D82F9C209D4}" type="datetimeFigureOut">
              <a:rPr lang="en-US" smtClean="0"/>
              <a:t>6/2/2026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BF2548-409A-465C-B727-B40316F0A468}" type="slidenum">
              <a:rPr lang="en-US" smtClean="0"/>
              <a:t>‹#›</a:t>
            </a:fld>
            <a:endParaRPr lang="en-US"/>
          </a:p>
        </p:txBody>
      </p:sp>
    </p:spTree>
    <p:extLst>
      <p:ext uri="{BB962C8B-B14F-4D97-AF65-F5344CB8AC3E}">
        <p14:creationId xmlns:p14="http://schemas.microsoft.com/office/powerpoint/2010/main" val="99413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D86E7D-E665-49F1-9E4B-0D82F9C209D4}" type="datetimeFigureOut">
              <a:rPr lang="en-US" smtClean="0"/>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BF2548-409A-465C-B727-B40316F0A468}" type="slidenum">
              <a:rPr lang="en-US" smtClean="0"/>
              <a:t>‹#›</a:t>
            </a:fld>
            <a:endParaRPr lang="en-US"/>
          </a:p>
        </p:txBody>
      </p:sp>
    </p:spTree>
    <p:extLst>
      <p:ext uri="{BB962C8B-B14F-4D97-AF65-F5344CB8AC3E}">
        <p14:creationId xmlns:p14="http://schemas.microsoft.com/office/powerpoint/2010/main" val="1761774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7D86E7D-E665-49F1-9E4B-0D82F9C209D4}" type="datetimeFigureOut">
              <a:rPr lang="en-US" smtClean="0"/>
              <a:t>6/2/2026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BF2548-409A-465C-B727-B40316F0A468}"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68865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it.donga.com/18481/" TargetMode="External"/><Relationship Id="rId7" Type="http://schemas.openxmlformats.org/officeDocument/2006/relationships/hyperlink" Target="http://www.publicdomainfiles.com/show_file.php?id=13938365416588" TargetMode="External"/><Relationship Id="rId2" Type="http://schemas.openxmlformats.org/officeDocument/2006/relationships/image" Target="../media/image5.jp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hyperlink" Target="https://commons.wikimedia.org/wiki/file:server2_by_mimooh.svg" TargetMode="Externa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hyperlink" Target="mailto:sendto@theirdomain.net" TargetMode="External"/><Relationship Id="rId2" Type="http://schemas.openxmlformats.org/officeDocument/2006/relationships/hyperlink" Target="mailto:kalrabb@mydomain.com" TargetMode="External"/><Relationship Id="rId1" Type="http://schemas.openxmlformats.org/officeDocument/2006/relationships/slideLayout" Target="../slideLayouts/slideLayout4.xml"/><Relationship Id="rId5" Type="http://schemas.openxmlformats.org/officeDocument/2006/relationships/hyperlink" Target="https://tools.ietf.org/html/rfc5321" TargetMode="External"/><Relationship Id="rId4" Type="http://schemas.openxmlformats.org/officeDocument/2006/relationships/hyperlink" Target="https://docs.microsoft.com/en-us/Exchange/mail-flow/test-smtp-with-telnet?view=exchserver-2019"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docs.microsoft.com/en-us/windows-server/administration/windows-commands/ftp#:~:text=The%20ftp%20command-line%20parameters%20are%20case-sensitive.%20This%20command,sub-environment%20in%20which%20you%20can%20use%20ftp%20command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rfc-editor.org/rfc/rfc1.htm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lifewire.com/computer-network-topology-817884"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lifewire.com/computer-network-topology-817884"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bleepingcomputer.com/news/security/moveit-transfer-customers-warned-of-new-flaw-as-poc-info-surfaces/" TargetMode="External"/><Relationship Id="rId2" Type="http://schemas.openxmlformats.org/officeDocument/2006/relationships/hyperlink" Target="https://www.whec.com/top-news/university-of-rochester-investigating-data-breach/"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lifewire.com/computer-network-topology-817884"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rfc-editor.org/rfc/rfc821#section-4.5.2" TargetMode="External"/><Relationship Id="rId2" Type="http://schemas.openxmlformats.org/officeDocument/2006/relationships/hyperlink" Target="https://www.rfc-editor.org/rfc/rfc822#section-4.1" TargetMode="External"/><Relationship Id="rId1" Type="http://schemas.openxmlformats.org/officeDocument/2006/relationships/slideLayout" Target="../slideLayouts/slideLayout2.xml"/><Relationship Id="rId5" Type="http://schemas.openxmlformats.org/officeDocument/2006/relationships/hyperlink" Target="https://www.rfc-editor.org/rfc/rfc821#page-19" TargetMode="External"/><Relationship Id="rId4" Type="http://schemas.openxmlformats.org/officeDocument/2006/relationships/hyperlink" Target="https://www.rfc-editor.org/rfc/rfc821#ref-2"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lifewire.com/computer-network-topology-817884"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lifewire.com/computer-network-topology-817884"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lifewire.com/computer-network-topology-817884"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en.wikipedia.org/wiki/OSI_mode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B85E6-31FE-45B5-806E-9B3C39089FDE}"/>
              </a:ext>
            </a:extLst>
          </p:cNvPr>
          <p:cNvSpPr>
            <a:spLocks noGrp="1"/>
          </p:cNvSpPr>
          <p:nvPr>
            <p:ph type="ctrTitle"/>
          </p:nvPr>
        </p:nvSpPr>
        <p:spPr/>
        <p:txBody>
          <a:bodyPr/>
          <a:lstStyle/>
          <a:p>
            <a:r>
              <a:rPr lang="en-US" dirty="0"/>
              <a:t>Network Architectures</a:t>
            </a:r>
          </a:p>
        </p:txBody>
      </p:sp>
      <p:sp>
        <p:nvSpPr>
          <p:cNvPr id="3" name="Subtitle 2">
            <a:extLst>
              <a:ext uri="{FF2B5EF4-FFF2-40B4-BE49-F238E27FC236}">
                <a16:creationId xmlns:a16="http://schemas.microsoft.com/office/drawing/2014/main" id="{69D91A5B-65E1-41E6-BB0C-7F974FFD779B}"/>
              </a:ext>
            </a:extLst>
          </p:cNvPr>
          <p:cNvSpPr>
            <a:spLocks noGrp="1"/>
          </p:cNvSpPr>
          <p:nvPr>
            <p:ph type="subTitle" idx="1"/>
          </p:nvPr>
        </p:nvSpPr>
        <p:spPr/>
        <p:txBody>
          <a:bodyPr/>
          <a:lstStyle/>
          <a:p>
            <a:r>
              <a:rPr lang="en-US" dirty="0"/>
              <a:t>A simplified view …</a:t>
            </a:r>
          </a:p>
        </p:txBody>
      </p:sp>
    </p:spTree>
    <p:extLst>
      <p:ext uri="{BB962C8B-B14F-4D97-AF65-F5344CB8AC3E}">
        <p14:creationId xmlns:p14="http://schemas.microsoft.com/office/powerpoint/2010/main" val="1874602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FE35C-DFCB-4086-BDB3-5D49FF05600C}"/>
              </a:ext>
            </a:extLst>
          </p:cNvPr>
          <p:cNvSpPr>
            <a:spLocks noGrp="1"/>
          </p:cNvSpPr>
          <p:nvPr>
            <p:ph type="title"/>
          </p:nvPr>
        </p:nvSpPr>
        <p:spPr/>
        <p:txBody>
          <a:bodyPr/>
          <a:lstStyle/>
          <a:p>
            <a:r>
              <a:rPr lang="en-US" dirty="0"/>
              <a:t>Impact on Software architecture</a:t>
            </a:r>
          </a:p>
        </p:txBody>
      </p:sp>
      <p:sp>
        <p:nvSpPr>
          <p:cNvPr id="3" name="Content Placeholder 2">
            <a:extLst>
              <a:ext uri="{FF2B5EF4-FFF2-40B4-BE49-F238E27FC236}">
                <a16:creationId xmlns:a16="http://schemas.microsoft.com/office/drawing/2014/main" id="{B5C4B08D-049C-4B93-843F-98BF7D613BCD}"/>
              </a:ext>
            </a:extLst>
          </p:cNvPr>
          <p:cNvSpPr>
            <a:spLocks noGrp="1"/>
          </p:cNvSpPr>
          <p:nvPr>
            <p:ph idx="1"/>
          </p:nvPr>
        </p:nvSpPr>
        <p:spPr>
          <a:xfrm>
            <a:off x="1097280" y="1845734"/>
            <a:ext cx="10058400" cy="4534402"/>
          </a:xfrm>
        </p:spPr>
        <p:txBody>
          <a:bodyPr>
            <a:normAutofit fontScale="92500" lnSpcReduction="10000"/>
          </a:bodyPr>
          <a:lstStyle/>
          <a:p>
            <a:pPr marL="460375" indent="-173038">
              <a:buFont typeface="Arial" panose="020B0604020202020204" pitchFamily="34" charset="0"/>
              <a:buChar char="•"/>
            </a:pPr>
            <a:r>
              <a:rPr lang="en-US" sz="1900" dirty="0"/>
              <a:t>Distribution of components</a:t>
            </a:r>
          </a:p>
          <a:p>
            <a:pPr marL="752983" lvl="1" indent="-173038">
              <a:buFont typeface="Arial" panose="020B0604020202020204" pitchFamily="34" charset="0"/>
              <a:buChar char="•"/>
            </a:pPr>
            <a:r>
              <a:rPr lang="en-US" sz="1700" dirty="0"/>
              <a:t>Each network hop adds latency — network layout is an architectural decision</a:t>
            </a:r>
          </a:p>
          <a:p>
            <a:pPr marL="752983" lvl="1" indent="-173038">
              <a:buFont typeface="Arial" panose="020B0604020202020204" pitchFamily="34" charset="0"/>
              <a:buChar char="•"/>
            </a:pPr>
            <a:r>
              <a:rPr lang="en-US" sz="1700" dirty="0"/>
              <a:t>Protocol layer transitions add overhead (packet split / recovery, encryption / decryption)</a:t>
            </a:r>
          </a:p>
          <a:p>
            <a:pPr marL="752983" lvl="1" indent="-173038">
              <a:buFont typeface="Arial" panose="020B0604020202020204" pitchFamily="34" charset="0"/>
              <a:buChar char="•"/>
            </a:pPr>
            <a:r>
              <a:rPr lang="en-US" sz="1700" dirty="0"/>
              <a:t>Firewalls add latency and may block traffic — necessary tradeoff for security</a:t>
            </a:r>
          </a:p>
          <a:p>
            <a:pPr marL="752983" lvl="1" indent="-173038">
              <a:buFont typeface="Arial" panose="020B0604020202020204" pitchFamily="34" charset="0"/>
              <a:buChar char="•"/>
            </a:pPr>
            <a:r>
              <a:rPr lang="en-US" sz="1700" dirty="0"/>
              <a:t>Network segmentation adds security but increases hops &amp; complexity</a:t>
            </a:r>
          </a:p>
          <a:p>
            <a:pPr marL="460375" indent="-173038">
              <a:spcBef>
                <a:spcPts val="0"/>
              </a:spcBef>
              <a:buFont typeface="Arial" panose="020B0604020202020204" pitchFamily="34" charset="0"/>
              <a:buChar char="•"/>
            </a:pPr>
            <a:r>
              <a:rPr lang="en-US" sz="1900" dirty="0"/>
              <a:t>Distributed systems introduce a fundamental scalability vs. performance tradeoff</a:t>
            </a:r>
          </a:p>
          <a:p>
            <a:pPr marL="460375" indent="-173038">
              <a:spcBef>
                <a:spcPts val="0"/>
              </a:spcBef>
              <a:buFont typeface="Arial" panose="020B0604020202020204" pitchFamily="34" charset="0"/>
              <a:buChar char="•"/>
            </a:pPr>
            <a:endParaRPr lang="en-US" sz="1800" dirty="0"/>
          </a:p>
          <a:p>
            <a:pPr marL="460375" indent="-173038">
              <a:buFont typeface="Arial" panose="020B0604020202020204" pitchFamily="34" charset="0"/>
              <a:buChar char="•"/>
            </a:pPr>
            <a:r>
              <a:rPr lang="en-US" sz="1900" dirty="0"/>
              <a:t>Management of components</a:t>
            </a:r>
          </a:p>
          <a:p>
            <a:pPr marL="752983" lvl="1" indent="-173038">
              <a:buFont typeface="Arial" panose="020B0604020202020204" pitchFamily="34" charset="0"/>
              <a:buChar char="•"/>
            </a:pPr>
            <a:r>
              <a:rPr lang="en-US" sz="1700" dirty="0"/>
              <a:t>No control over remote components &amp; connections — failures must be designed for</a:t>
            </a:r>
          </a:p>
          <a:p>
            <a:pPr marL="460375" indent="-173038">
              <a:spcBef>
                <a:spcPts val="0"/>
              </a:spcBef>
              <a:buFont typeface="Arial" panose="020B0604020202020204" pitchFamily="34" charset="0"/>
              <a:buChar char="•"/>
            </a:pPr>
            <a:r>
              <a:rPr lang="en-US" sz="1900" dirty="0"/>
              <a:t>Failure management strategies</a:t>
            </a:r>
          </a:p>
          <a:p>
            <a:pPr marL="752983" lvl="1" indent="-173038">
              <a:buFont typeface="Arial" panose="020B0604020202020204" pitchFamily="34" charset="0"/>
              <a:buChar char="•"/>
            </a:pPr>
            <a:r>
              <a:rPr lang="en-US" sz="1700" dirty="0"/>
              <a:t>Retry — but beware idempotency (duplicated requests) and knowing when to stop</a:t>
            </a:r>
          </a:p>
          <a:p>
            <a:pPr marL="752983" lvl="1" indent="-173038">
              <a:buFont typeface="Arial" panose="020B0604020202020204" pitchFamily="34" charset="0"/>
              <a:buChar char="•"/>
            </a:pPr>
            <a:r>
              <a:rPr lang="en-US" sz="1700" dirty="0"/>
              <a:t>Exponential backoff — increase delay between retries to avoid overloading a struggling service</a:t>
            </a:r>
          </a:p>
          <a:p>
            <a:pPr marL="752983" lvl="1" indent="-173038">
              <a:buFont typeface="Arial" panose="020B0604020202020204" pitchFamily="34" charset="0"/>
              <a:buChar char="•"/>
            </a:pPr>
            <a:r>
              <a:rPr lang="en-US" sz="1700" dirty="0"/>
              <a:t>Fail fast — return an error immediately rather than waiting; but verify the request wasn't already executed</a:t>
            </a:r>
          </a:p>
          <a:p>
            <a:pPr marL="752983" lvl="1" indent="-173038">
              <a:buFont typeface="Arial" panose="020B0604020202020204" pitchFamily="34" charset="0"/>
              <a:buChar char="•"/>
            </a:pPr>
            <a:r>
              <a:rPr lang="en-US" sz="1700" dirty="0"/>
              <a:t>Circuit breaker — stop calling a failing service; allow recovery before retrying</a:t>
            </a:r>
          </a:p>
          <a:p>
            <a:pPr marL="752983" lvl="1" indent="-173038">
              <a:buFont typeface="Arial" panose="020B0604020202020204" pitchFamily="34" charset="0"/>
              <a:buChar char="•"/>
            </a:pPr>
            <a:r>
              <a:rPr lang="en-US" sz="1700" dirty="0"/>
              <a:t>Fallback — degrade gracefully when a dependency is unavailable</a:t>
            </a:r>
          </a:p>
          <a:p>
            <a:pPr marL="752983" lvl="1" indent="-173038">
              <a:buFont typeface="Arial" panose="020B0604020202020204" pitchFamily="34" charset="0"/>
              <a:buChar char="•"/>
            </a:pPr>
            <a:r>
              <a:rPr lang="en-US" sz="1700" dirty="0"/>
              <a:t>Chaos monkey — reliability should be engineered, not assumed</a:t>
            </a:r>
          </a:p>
        </p:txBody>
      </p:sp>
    </p:spTree>
    <p:extLst>
      <p:ext uri="{BB962C8B-B14F-4D97-AF65-F5344CB8AC3E}">
        <p14:creationId xmlns:p14="http://schemas.microsoft.com/office/powerpoint/2010/main" val="3151449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1F52F-E35F-C9B0-23D4-C3AD65A3D4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A5C2F1-283C-623F-A297-3BFC19F60B5B}"/>
              </a:ext>
            </a:extLst>
          </p:cNvPr>
          <p:cNvSpPr>
            <a:spLocks noGrp="1"/>
          </p:cNvSpPr>
          <p:nvPr>
            <p:ph type="title"/>
          </p:nvPr>
        </p:nvSpPr>
        <p:spPr/>
        <p:txBody>
          <a:bodyPr/>
          <a:lstStyle/>
          <a:p>
            <a:r>
              <a:rPr lang="en-US" dirty="0"/>
              <a:t>Impact on Software architecture</a:t>
            </a:r>
          </a:p>
        </p:txBody>
      </p:sp>
      <p:sp>
        <p:nvSpPr>
          <p:cNvPr id="3" name="Content Placeholder 2">
            <a:extLst>
              <a:ext uri="{FF2B5EF4-FFF2-40B4-BE49-F238E27FC236}">
                <a16:creationId xmlns:a16="http://schemas.microsoft.com/office/drawing/2014/main" id="{93E7A960-02BE-C09D-BD31-D043158C5639}"/>
              </a:ext>
            </a:extLst>
          </p:cNvPr>
          <p:cNvSpPr>
            <a:spLocks noGrp="1"/>
          </p:cNvSpPr>
          <p:nvPr>
            <p:ph idx="1"/>
          </p:nvPr>
        </p:nvSpPr>
        <p:spPr>
          <a:xfrm>
            <a:off x="1097280" y="1845734"/>
            <a:ext cx="10058400" cy="4434296"/>
          </a:xfrm>
        </p:spPr>
        <p:txBody>
          <a:bodyPr>
            <a:normAutofit/>
          </a:bodyPr>
          <a:lstStyle/>
          <a:p>
            <a:pPr marL="460375" indent="-173038">
              <a:buFont typeface="Arial" panose="020B0604020202020204" pitchFamily="34" charset="0"/>
              <a:buChar char="•"/>
            </a:pPr>
            <a:r>
              <a:rPr lang="en-US" sz="1800" dirty="0"/>
              <a:t>API management</a:t>
            </a:r>
          </a:p>
          <a:p>
            <a:pPr marL="752983" lvl="1" indent="-173038">
              <a:buFont typeface="Arial" panose="020B0604020202020204" pitchFamily="34" charset="0"/>
              <a:buChar char="•"/>
            </a:pPr>
            <a:r>
              <a:rPr lang="en-US" sz="1600" dirty="0"/>
              <a:t>Define what is exposed vs. hidden — the public contract</a:t>
            </a:r>
          </a:p>
          <a:p>
            <a:pPr marL="752983" lvl="1" indent="-173038">
              <a:buFont typeface="Arial" panose="020B0604020202020204" pitchFamily="34" charset="0"/>
              <a:buChar char="•"/>
            </a:pPr>
            <a:r>
              <a:rPr lang="en-US" sz="1600" dirty="0"/>
              <a:t>Versioning — which version handles a request during transition?</a:t>
            </a:r>
          </a:p>
          <a:p>
            <a:pPr marL="935863" lvl="2" indent="-173038">
              <a:buFont typeface="Arial" panose="020B0604020202020204" pitchFamily="34" charset="0"/>
              <a:buChar char="•"/>
            </a:pPr>
            <a:r>
              <a:rPr lang="en-US" sz="1600" dirty="0"/>
              <a:t>Logic, entities, and DB structures must coexist</a:t>
            </a:r>
          </a:p>
          <a:p>
            <a:pPr marL="752983" lvl="1" indent="-173038">
              <a:buFont typeface="Arial" panose="020B0604020202020204" pitchFamily="34" charset="0"/>
              <a:buChar char="•"/>
            </a:pPr>
            <a:r>
              <a:rPr lang="en-US" sz="1600" dirty="0"/>
              <a:t>Authentication — who is allowed to call the API?</a:t>
            </a:r>
          </a:p>
          <a:p>
            <a:pPr marL="460375" indent="-173038">
              <a:buFont typeface="Arial" panose="020B0604020202020204" pitchFamily="34" charset="0"/>
              <a:buChar char="•"/>
            </a:pPr>
            <a:r>
              <a:rPr lang="en-US" sz="1800" dirty="0"/>
              <a:t>Protocol choice is an architectural decision</a:t>
            </a:r>
          </a:p>
          <a:p>
            <a:pPr marL="752983" lvl="1" indent="-173038">
              <a:buFont typeface="Arial" panose="020B0604020202020204" pitchFamily="34" charset="0"/>
              <a:buChar char="•"/>
            </a:pPr>
            <a:r>
              <a:rPr lang="en-US" sz="1600" dirty="0"/>
              <a:t>HTTP — simplicity &amp; readability</a:t>
            </a:r>
          </a:p>
          <a:p>
            <a:pPr marL="752983" lvl="1" indent="-173038">
              <a:buFont typeface="Arial" panose="020B0604020202020204" pitchFamily="34" charset="0"/>
              <a:buChar char="•"/>
            </a:pPr>
            <a:r>
              <a:rPr lang="en-US" sz="1600" dirty="0"/>
              <a:t>gRPC — performance</a:t>
            </a:r>
          </a:p>
          <a:p>
            <a:pPr marL="752983" lvl="1" indent="-173038">
              <a:buFont typeface="Arial" panose="020B0604020202020204" pitchFamily="34" charset="0"/>
              <a:buChar char="•"/>
            </a:pPr>
            <a:r>
              <a:rPr lang="en-US" sz="1600" dirty="0"/>
              <a:t>SOAP — strictness / formal contracts</a:t>
            </a:r>
          </a:p>
          <a:p>
            <a:pPr marL="460375" indent="-173038">
              <a:buFont typeface="Arial" panose="020B0604020202020204" pitchFamily="34" charset="0"/>
              <a:buChar char="•"/>
            </a:pPr>
            <a:r>
              <a:rPr lang="en-US" sz="1800" dirty="0"/>
              <a:t>Encryption — required for any API crossing a trust boundary</a:t>
            </a:r>
          </a:p>
        </p:txBody>
      </p:sp>
    </p:spTree>
    <p:extLst>
      <p:ext uri="{BB962C8B-B14F-4D97-AF65-F5344CB8AC3E}">
        <p14:creationId xmlns:p14="http://schemas.microsoft.com/office/powerpoint/2010/main" val="4193011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197D1-BFC7-4980-B0F8-5CFFA120AC72}"/>
              </a:ext>
            </a:extLst>
          </p:cNvPr>
          <p:cNvSpPr>
            <a:spLocks noGrp="1"/>
          </p:cNvSpPr>
          <p:nvPr>
            <p:ph type="title"/>
          </p:nvPr>
        </p:nvSpPr>
        <p:spPr/>
        <p:txBody>
          <a:bodyPr/>
          <a:lstStyle/>
          <a:p>
            <a:r>
              <a:rPr lang="en-US" dirty="0"/>
              <a:t>Simple Network Applications</a:t>
            </a:r>
          </a:p>
        </p:txBody>
      </p:sp>
      <p:sp>
        <p:nvSpPr>
          <p:cNvPr id="3" name="Content Placeholder 2">
            <a:extLst>
              <a:ext uri="{FF2B5EF4-FFF2-40B4-BE49-F238E27FC236}">
                <a16:creationId xmlns:a16="http://schemas.microsoft.com/office/drawing/2014/main" id="{7D0FC90E-DE69-4671-8745-56C355A0EF19}"/>
              </a:ext>
            </a:extLst>
          </p:cNvPr>
          <p:cNvSpPr>
            <a:spLocks noGrp="1"/>
          </p:cNvSpPr>
          <p:nvPr>
            <p:ph idx="1"/>
          </p:nvPr>
        </p:nvSpPr>
        <p:spPr/>
        <p:txBody>
          <a:bodyPr/>
          <a:lstStyle/>
          <a:p>
            <a:r>
              <a:rPr lang="en-US" dirty="0"/>
              <a:t>(almost) Earliest network applications - Email &amp; FTP</a:t>
            </a:r>
          </a:p>
          <a:p>
            <a:r>
              <a:rPr lang="en-US" dirty="0"/>
              <a:t>Let’s see these concepts in action at the protocol level …</a:t>
            </a:r>
          </a:p>
          <a:p>
            <a:endParaRPr lang="en-US" dirty="0"/>
          </a:p>
          <a:p>
            <a:r>
              <a:rPr lang="en-US" dirty="0"/>
              <a:t>We’re going to go ‘bare metal’ and use telnet</a:t>
            </a:r>
          </a:p>
          <a:p>
            <a:pPr lvl="1">
              <a:buFont typeface="Arial" panose="020B0604020202020204" pitchFamily="34" charset="0"/>
              <a:buChar char="•"/>
            </a:pPr>
            <a:r>
              <a:rPr lang="en-US" dirty="0"/>
              <a:t>A simple text-based utility running on top of TCP</a:t>
            </a:r>
          </a:p>
          <a:p>
            <a:pPr lvl="1">
              <a:buFont typeface="Arial" panose="020B0604020202020204" pitchFamily="34" charset="0"/>
              <a:buChar char="•"/>
            </a:pPr>
            <a:r>
              <a:rPr lang="en-US" dirty="0"/>
              <a:t>‘</a:t>
            </a:r>
            <a:r>
              <a:rPr lang="en-US" b="1" dirty="0">
                <a:solidFill>
                  <a:srgbClr val="FF0000"/>
                </a:solidFill>
              </a:rPr>
              <a:t>Tel</a:t>
            </a:r>
            <a:r>
              <a:rPr lang="en-US" dirty="0"/>
              <a:t>etype </a:t>
            </a:r>
            <a:r>
              <a:rPr lang="en-US" b="1" dirty="0">
                <a:solidFill>
                  <a:srgbClr val="FF0000"/>
                </a:solidFill>
              </a:rPr>
              <a:t>Net</a:t>
            </a:r>
            <a:r>
              <a:rPr lang="en-US" dirty="0"/>
              <a:t>work’</a:t>
            </a:r>
          </a:p>
        </p:txBody>
      </p:sp>
    </p:spTree>
    <p:extLst>
      <p:ext uri="{BB962C8B-B14F-4D97-AF65-F5344CB8AC3E}">
        <p14:creationId xmlns:p14="http://schemas.microsoft.com/office/powerpoint/2010/main" val="559226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2AC3D-6D2F-44C1-9930-DDE95B44BAFD}"/>
              </a:ext>
            </a:extLst>
          </p:cNvPr>
          <p:cNvSpPr>
            <a:spLocks noGrp="1"/>
          </p:cNvSpPr>
          <p:nvPr>
            <p:ph type="title"/>
          </p:nvPr>
        </p:nvSpPr>
        <p:spPr/>
        <p:txBody>
          <a:bodyPr/>
          <a:lstStyle/>
          <a:p>
            <a:r>
              <a:rPr lang="en-US" dirty="0"/>
              <a:t>Email -- Send</a:t>
            </a:r>
          </a:p>
        </p:txBody>
      </p:sp>
      <p:sp>
        <p:nvSpPr>
          <p:cNvPr id="3" name="Content Placeholder 2">
            <a:extLst>
              <a:ext uri="{FF2B5EF4-FFF2-40B4-BE49-F238E27FC236}">
                <a16:creationId xmlns:a16="http://schemas.microsoft.com/office/drawing/2014/main" id="{DF05F7D3-6A2F-42C1-A82B-C9A3BAAFDAEF}"/>
              </a:ext>
            </a:extLst>
          </p:cNvPr>
          <p:cNvSpPr>
            <a:spLocks noGrp="1"/>
          </p:cNvSpPr>
          <p:nvPr>
            <p:ph sz="half" idx="1"/>
          </p:nvPr>
        </p:nvSpPr>
        <p:spPr>
          <a:xfrm>
            <a:off x="1097279" y="1845733"/>
            <a:ext cx="5867894" cy="4415581"/>
          </a:xfrm>
        </p:spPr>
        <p:txBody>
          <a:bodyPr>
            <a:normAutofit/>
          </a:bodyPr>
          <a:lstStyle/>
          <a:p>
            <a:r>
              <a:rPr lang="en-US" dirty="0"/>
              <a:t>Sending an email relies on the SMTP (Simple Mail Transfer Protocol)</a:t>
            </a:r>
          </a:p>
          <a:p>
            <a:pPr lvl="1">
              <a:buFont typeface="Arial" panose="020B0604020202020204" pitchFamily="34" charset="0"/>
              <a:buChar char="•"/>
            </a:pPr>
            <a:r>
              <a:rPr lang="en-US" dirty="0"/>
              <a:t>Multiple steps inside</a:t>
            </a:r>
          </a:p>
          <a:p>
            <a:r>
              <a:rPr lang="en-US" dirty="0"/>
              <a:t>When you click 'Send'</a:t>
            </a:r>
          </a:p>
          <a:p>
            <a:pPr marL="573088" lvl="1" indent="-346075">
              <a:buFont typeface="+mj-lt"/>
              <a:buAutoNum type="arabicPeriod"/>
            </a:pPr>
            <a:r>
              <a:rPr lang="en-US" dirty="0"/>
              <a:t>Message is wrapped in the SMTP format</a:t>
            </a:r>
          </a:p>
          <a:p>
            <a:pPr marL="800100" lvl="2" indent="-227013">
              <a:buFont typeface="Arial" panose="020B0604020202020204" pitchFamily="34" charset="0"/>
              <a:buChar char="•"/>
            </a:pPr>
            <a:r>
              <a:rPr lang="en-US" sz="1600" dirty="0"/>
              <a:t>e.g. headers - sender, recipient</a:t>
            </a:r>
          </a:p>
          <a:p>
            <a:pPr marL="573088" lvl="1" indent="-346075">
              <a:buFont typeface="+mj-lt"/>
              <a:buAutoNum type="arabicPeriod"/>
            </a:pPr>
            <a:r>
              <a:rPr lang="en-US" dirty="0"/>
              <a:t>Message is encoded and sent to your local SMTP server</a:t>
            </a:r>
          </a:p>
          <a:p>
            <a:pPr marL="573088" lvl="1" indent="-346075">
              <a:buFont typeface="+mj-lt"/>
              <a:buAutoNum type="arabicPeriod"/>
            </a:pPr>
            <a:r>
              <a:rPr lang="en-US" dirty="0"/>
              <a:t>Recipient domain is extracted</a:t>
            </a:r>
          </a:p>
          <a:p>
            <a:pPr marL="573088" lvl="1" indent="-346075">
              <a:buFont typeface="+mj-lt"/>
              <a:buAutoNum type="arabicPeriod"/>
            </a:pPr>
            <a:r>
              <a:rPr lang="en-US" dirty="0"/>
              <a:t>DNS server is located to find the receiving domain</a:t>
            </a:r>
          </a:p>
          <a:p>
            <a:pPr marL="573088" lvl="1" indent="-346075">
              <a:buFont typeface="+mj-lt"/>
              <a:buAutoNum type="arabicPeriod"/>
            </a:pPr>
            <a:r>
              <a:rPr lang="en-US" dirty="0"/>
              <a:t>Message is sent to the domain</a:t>
            </a:r>
          </a:p>
          <a:p>
            <a:pPr marL="573088" lvl="1" indent="-346075">
              <a:buFont typeface="+mj-lt"/>
              <a:buAutoNum type="arabicPeriod"/>
            </a:pPr>
            <a:r>
              <a:rPr lang="en-US" dirty="0"/>
              <a:t>Domain Server locates the receiving SMTP server</a:t>
            </a:r>
          </a:p>
          <a:p>
            <a:pPr marL="573088" lvl="1" indent="-346075">
              <a:buFont typeface="+mj-lt"/>
              <a:buAutoNum type="arabicPeriod"/>
            </a:pPr>
            <a:r>
              <a:rPr lang="en-US" dirty="0"/>
              <a:t>Email is stored on the receiving SMTP server</a:t>
            </a:r>
          </a:p>
        </p:txBody>
      </p:sp>
      <p:pic>
        <p:nvPicPr>
          <p:cNvPr id="6" name="Content Placeholder 5">
            <a:extLst>
              <a:ext uri="{FF2B5EF4-FFF2-40B4-BE49-F238E27FC236}">
                <a16:creationId xmlns:a16="http://schemas.microsoft.com/office/drawing/2014/main" id="{35F5A0E8-7B03-4443-8B7B-3CDCB48E4314}"/>
              </a:ext>
            </a:extLst>
          </p:cNvPr>
          <p:cNvPicPr>
            <a:picLocks noGrp="1" noChangeAspect="1"/>
          </p:cNvPicPr>
          <p:nvPr>
            <p:ph sz="half" idx="2"/>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89867" y="1972068"/>
            <a:ext cx="1038680" cy="976360"/>
          </a:xfrm>
        </p:spPr>
      </p:pic>
      <p:pic>
        <p:nvPicPr>
          <p:cNvPr id="9" name="Picture 8">
            <a:extLst>
              <a:ext uri="{FF2B5EF4-FFF2-40B4-BE49-F238E27FC236}">
                <a16:creationId xmlns:a16="http://schemas.microsoft.com/office/drawing/2014/main" id="{6AE9C8D3-B5EA-4D0D-9BF3-40C0A05DFC2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405049" y="1905274"/>
            <a:ext cx="786787" cy="1112803"/>
          </a:xfrm>
          <a:prstGeom prst="rect">
            <a:avLst/>
          </a:prstGeom>
        </p:spPr>
      </p:pic>
      <p:sp>
        <p:nvSpPr>
          <p:cNvPr id="11" name="TextBox 10">
            <a:extLst>
              <a:ext uri="{FF2B5EF4-FFF2-40B4-BE49-F238E27FC236}">
                <a16:creationId xmlns:a16="http://schemas.microsoft.com/office/drawing/2014/main" id="{C3FCAA35-ED43-424A-9C1D-7D1561AC842B}"/>
              </a:ext>
            </a:extLst>
          </p:cNvPr>
          <p:cNvSpPr txBox="1"/>
          <p:nvPr/>
        </p:nvSpPr>
        <p:spPr>
          <a:xfrm>
            <a:off x="8428448" y="2835558"/>
            <a:ext cx="786787" cy="523220"/>
          </a:xfrm>
          <a:prstGeom prst="rect">
            <a:avLst/>
          </a:prstGeom>
          <a:noFill/>
        </p:spPr>
        <p:txBody>
          <a:bodyPr wrap="square" rtlCol="0">
            <a:spAutoFit/>
          </a:bodyPr>
          <a:lstStyle/>
          <a:p>
            <a:r>
              <a:rPr lang="en-US" sz="1400" dirty="0"/>
              <a:t>SMTP Server</a:t>
            </a:r>
          </a:p>
        </p:txBody>
      </p:sp>
      <p:cxnSp>
        <p:nvCxnSpPr>
          <p:cNvPr id="13" name="Straight Arrow Connector 12">
            <a:extLst>
              <a:ext uri="{FF2B5EF4-FFF2-40B4-BE49-F238E27FC236}">
                <a16:creationId xmlns:a16="http://schemas.microsoft.com/office/drawing/2014/main" id="{44EA581C-B41A-429B-A318-E61DECC966BC}"/>
              </a:ext>
            </a:extLst>
          </p:cNvPr>
          <p:cNvCxnSpPr>
            <a:stCxn id="6" idx="3"/>
            <a:endCxn id="9" idx="1"/>
          </p:cNvCxnSpPr>
          <p:nvPr/>
        </p:nvCxnSpPr>
        <p:spPr>
          <a:xfrm>
            <a:off x="8028547" y="2460248"/>
            <a:ext cx="376502" cy="142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4" name="Picture 13">
            <a:extLst>
              <a:ext uri="{FF2B5EF4-FFF2-40B4-BE49-F238E27FC236}">
                <a16:creationId xmlns:a16="http://schemas.microsoft.com/office/drawing/2014/main" id="{044AAD0A-EFF2-45B6-9B4C-D3DFAD44272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025421" y="1944398"/>
            <a:ext cx="786787" cy="1112803"/>
          </a:xfrm>
          <a:prstGeom prst="rect">
            <a:avLst/>
          </a:prstGeom>
        </p:spPr>
      </p:pic>
      <p:sp>
        <p:nvSpPr>
          <p:cNvPr id="15" name="TextBox 14">
            <a:extLst>
              <a:ext uri="{FF2B5EF4-FFF2-40B4-BE49-F238E27FC236}">
                <a16:creationId xmlns:a16="http://schemas.microsoft.com/office/drawing/2014/main" id="{611C66F4-325D-435B-8240-FA6BC2889FAA}"/>
              </a:ext>
            </a:extLst>
          </p:cNvPr>
          <p:cNvSpPr txBox="1"/>
          <p:nvPr/>
        </p:nvSpPr>
        <p:spPr>
          <a:xfrm>
            <a:off x="10185050" y="2905545"/>
            <a:ext cx="786787" cy="307777"/>
          </a:xfrm>
          <a:prstGeom prst="rect">
            <a:avLst/>
          </a:prstGeom>
          <a:noFill/>
        </p:spPr>
        <p:txBody>
          <a:bodyPr wrap="square" rtlCol="0">
            <a:spAutoFit/>
          </a:bodyPr>
          <a:lstStyle/>
          <a:p>
            <a:r>
              <a:rPr lang="en-US" sz="1400" dirty="0"/>
              <a:t>DNS</a:t>
            </a:r>
          </a:p>
        </p:txBody>
      </p:sp>
      <p:cxnSp>
        <p:nvCxnSpPr>
          <p:cNvPr id="16" name="Straight Arrow Connector 15">
            <a:extLst>
              <a:ext uri="{FF2B5EF4-FFF2-40B4-BE49-F238E27FC236}">
                <a16:creationId xmlns:a16="http://schemas.microsoft.com/office/drawing/2014/main" id="{D6DFA0F4-CE59-405C-BF32-7025E4AFC6F1}"/>
              </a:ext>
            </a:extLst>
          </p:cNvPr>
          <p:cNvCxnSpPr>
            <a:cxnSpLocks/>
          </p:cNvCxnSpPr>
          <p:nvPr/>
        </p:nvCxnSpPr>
        <p:spPr>
          <a:xfrm flipV="1">
            <a:off x="9191836" y="2316040"/>
            <a:ext cx="696633" cy="2814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a:extLst>
              <a:ext uri="{FF2B5EF4-FFF2-40B4-BE49-F238E27FC236}">
                <a16:creationId xmlns:a16="http://schemas.microsoft.com/office/drawing/2014/main" id="{1435FF20-5109-4B48-A6EC-C45AE3E9D794}"/>
              </a:ext>
            </a:extLst>
          </p:cNvPr>
          <p:cNvCxnSpPr>
            <a:cxnSpLocks/>
          </p:cNvCxnSpPr>
          <p:nvPr/>
        </p:nvCxnSpPr>
        <p:spPr>
          <a:xfrm flipH="1">
            <a:off x="9191836" y="2582389"/>
            <a:ext cx="696634" cy="438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9" name="Picture 18">
            <a:extLst>
              <a:ext uri="{FF2B5EF4-FFF2-40B4-BE49-F238E27FC236}">
                <a16:creationId xmlns:a16="http://schemas.microsoft.com/office/drawing/2014/main" id="{11D3FDE8-D94A-4C2C-9AC9-A6F9188160DA}"/>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209504" y="3481889"/>
            <a:ext cx="786787" cy="1112803"/>
          </a:xfrm>
          <a:prstGeom prst="rect">
            <a:avLst/>
          </a:prstGeom>
        </p:spPr>
      </p:pic>
      <p:sp>
        <p:nvSpPr>
          <p:cNvPr id="20" name="TextBox 19">
            <a:extLst>
              <a:ext uri="{FF2B5EF4-FFF2-40B4-BE49-F238E27FC236}">
                <a16:creationId xmlns:a16="http://schemas.microsoft.com/office/drawing/2014/main" id="{1C1C64D7-26F0-4945-9FAF-F221DD1C1114}"/>
              </a:ext>
            </a:extLst>
          </p:cNvPr>
          <p:cNvSpPr txBox="1"/>
          <p:nvPr/>
        </p:nvSpPr>
        <p:spPr>
          <a:xfrm>
            <a:off x="10209504" y="4411400"/>
            <a:ext cx="946176" cy="523220"/>
          </a:xfrm>
          <a:prstGeom prst="rect">
            <a:avLst/>
          </a:prstGeom>
          <a:noFill/>
        </p:spPr>
        <p:txBody>
          <a:bodyPr wrap="square" rtlCol="0">
            <a:spAutoFit/>
          </a:bodyPr>
          <a:lstStyle/>
          <a:p>
            <a:r>
              <a:rPr lang="en-US" sz="1400" dirty="0"/>
              <a:t>Domain Server</a:t>
            </a:r>
          </a:p>
        </p:txBody>
      </p:sp>
      <p:pic>
        <p:nvPicPr>
          <p:cNvPr id="21" name="Picture 20">
            <a:extLst>
              <a:ext uri="{FF2B5EF4-FFF2-40B4-BE49-F238E27FC236}">
                <a16:creationId xmlns:a16="http://schemas.microsoft.com/office/drawing/2014/main" id="{9BF90B43-81B0-405E-93D1-B5CC0F094566}"/>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564348" y="3543905"/>
            <a:ext cx="786787" cy="1112803"/>
          </a:xfrm>
          <a:prstGeom prst="rect">
            <a:avLst/>
          </a:prstGeom>
        </p:spPr>
      </p:pic>
      <p:sp>
        <p:nvSpPr>
          <p:cNvPr id="22" name="TextBox 21">
            <a:extLst>
              <a:ext uri="{FF2B5EF4-FFF2-40B4-BE49-F238E27FC236}">
                <a16:creationId xmlns:a16="http://schemas.microsoft.com/office/drawing/2014/main" id="{EE616259-4B65-4794-9146-AD6C07831468}"/>
              </a:ext>
            </a:extLst>
          </p:cNvPr>
          <p:cNvSpPr txBox="1"/>
          <p:nvPr/>
        </p:nvSpPr>
        <p:spPr>
          <a:xfrm>
            <a:off x="8428448" y="4511324"/>
            <a:ext cx="1105475" cy="523220"/>
          </a:xfrm>
          <a:prstGeom prst="rect">
            <a:avLst/>
          </a:prstGeom>
          <a:noFill/>
        </p:spPr>
        <p:txBody>
          <a:bodyPr wrap="square" rtlCol="0">
            <a:spAutoFit/>
          </a:bodyPr>
          <a:lstStyle/>
          <a:p>
            <a:r>
              <a:rPr lang="en-US" sz="1400" dirty="0"/>
              <a:t>Receiving SMTP Server</a:t>
            </a:r>
          </a:p>
        </p:txBody>
      </p:sp>
      <p:pic>
        <p:nvPicPr>
          <p:cNvPr id="24" name="Picture 23">
            <a:extLst>
              <a:ext uri="{FF2B5EF4-FFF2-40B4-BE49-F238E27FC236}">
                <a16:creationId xmlns:a16="http://schemas.microsoft.com/office/drawing/2014/main" id="{80893067-4D35-4EF5-9429-F375A8C94AA1}"/>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239929" y="3052781"/>
            <a:ext cx="786787" cy="786787"/>
          </a:xfrm>
          <a:prstGeom prst="rect">
            <a:avLst/>
          </a:prstGeom>
        </p:spPr>
      </p:pic>
      <p:cxnSp>
        <p:nvCxnSpPr>
          <p:cNvPr id="25" name="Straight Arrow Connector 24">
            <a:extLst>
              <a:ext uri="{FF2B5EF4-FFF2-40B4-BE49-F238E27FC236}">
                <a16:creationId xmlns:a16="http://schemas.microsoft.com/office/drawing/2014/main" id="{CFCE50D3-9983-4F8E-ABE9-9C560BBA4EFD}"/>
              </a:ext>
            </a:extLst>
          </p:cNvPr>
          <p:cNvCxnSpPr>
            <a:cxnSpLocks/>
          </p:cNvCxnSpPr>
          <p:nvPr/>
        </p:nvCxnSpPr>
        <p:spPr>
          <a:xfrm flipH="1">
            <a:off x="9918330" y="2835105"/>
            <a:ext cx="291174" cy="33878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a:extLst>
              <a:ext uri="{FF2B5EF4-FFF2-40B4-BE49-F238E27FC236}">
                <a16:creationId xmlns:a16="http://schemas.microsoft.com/office/drawing/2014/main" id="{1C0FADB8-3323-484C-A8B9-28CEB73BD8B2}"/>
              </a:ext>
            </a:extLst>
          </p:cNvPr>
          <p:cNvCxnSpPr>
            <a:cxnSpLocks/>
          </p:cNvCxnSpPr>
          <p:nvPr/>
        </p:nvCxnSpPr>
        <p:spPr>
          <a:xfrm>
            <a:off x="9934291" y="3623403"/>
            <a:ext cx="382305" cy="22337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5" name="Straight Arrow Connector 34">
            <a:extLst>
              <a:ext uri="{FF2B5EF4-FFF2-40B4-BE49-F238E27FC236}">
                <a16:creationId xmlns:a16="http://schemas.microsoft.com/office/drawing/2014/main" id="{258A92D8-807A-4B32-91DC-EC18112C87C9}"/>
              </a:ext>
            </a:extLst>
          </p:cNvPr>
          <p:cNvCxnSpPr>
            <a:cxnSpLocks/>
          </p:cNvCxnSpPr>
          <p:nvPr/>
        </p:nvCxnSpPr>
        <p:spPr>
          <a:xfrm flipH="1">
            <a:off x="9351135" y="4174470"/>
            <a:ext cx="854003" cy="6155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8" name="TextBox 37">
            <a:extLst>
              <a:ext uri="{FF2B5EF4-FFF2-40B4-BE49-F238E27FC236}">
                <a16:creationId xmlns:a16="http://schemas.microsoft.com/office/drawing/2014/main" id="{82FEA377-C457-4D68-A5BD-AC2594C93E1D}"/>
              </a:ext>
            </a:extLst>
          </p:cNvPr>
          <p:cNvSpPr txBox="1"/>
          <p:nvPr/>
        </p:nvSpPr>
        <p:spPr>
          <a:xfrm>
            <a:off x="7612482" y="4289062"/>
            <a:ext cx="1313154" cy="261610"/>
          </a:xfrm>
          <a:prstGeom prst="rect">
            <a:avLst/>
          </a:prstGeom>
          <a:noFill/>
        </p:spPr>
        <p:txBody>
          <a:bodyPr wrap="square" rtlCol="0">
            <a:spAutoFit/>
          </a:bodyPr>
          <a:lstStyle/>
          <a:p>
            <a:r>
              <a:rPr lang="en-US" sz="1100" dirty="0"/>
              <a:t>ritchie@rit.edu</a:t>
            </a:r>
          </a:p>
        </p:txBody>
      </p:sp>
      <p:sp>
        <p:nvSpPr>
          <p:cNvPr id="39" name="TextBox 38">
            <a:extLst>
              <a:ext uri="{FF2B5EF4-FFF2-40B4-BE49-F238E27FC236}">
                <a16:creationId xmlns:a16="http://schemas.microsoft.com/office/drawing/2014/main" id="{D38C6D2B-89A5-4B2C-AFA6-9CF949D25BCA}"/>
              </a:ext>
            </a:extLst>
          </p:cNvPr>
          <p:cNvSpPr txBox="1"/>
          <p:nvPr/>
        </p:nvSpPr>
        <p:spPr>
          <a:xfrm>
            <a:off x="7678555" y="1845734"/>
            <a:ext cx="1313154" cy="261610"/>
          </a:xfrm>
          <a:prstGeom prst="rect">
            <a:avLst/>
          </a:prstGeom>
          <a:noFill/>
        </p:spPr>
        <p:txBody>
          <a:bodyPr wrap="square" rtlCol="0">
            <a:spAutoFit/>
          </a:bodyPr>
          <a:lstStyle/>
          <a:p>
            <a:r>
              <a:rPr lang="en-US" sz="1100" dirty="0"/>
              <a:t>ritchie@rit.edu</a:t>
            </a:r>
          </a:p>
        </p:txBody>
      </p:sp>
      <p:pic>
        <p:nvPicPr>
          <p:cNvPr id="40" name="Content Placeholder 5">
            <a:extLst>
              <a:ext uri="{FF2B5EF4-FFF2-40B4-BE49-F238E27FC236}">
                <a16:creationId xmlns:a16="http://schemas.microsoft.com/office/drawing/2014/main" id="{3A9DA044-D745-4AE4-A9E8-9CFF3B83C28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81785" y="4992776"/>
            <a:ext cx="1038680" cy="976360"/>
          </a:xfrm>
          <a:prstGeom prst="rect">
            <a:avLst/>
          </a:prstGeom>
        </p:spPr>
      </p:pic>
      <p:cxnSp>
        <p:nvCxnSpPr>
          <p:cNvPr id="42" name="Straight Arrow Connector 41">
            <a:extLst>
              <a:ext uri="{FF2B5EF4-FFF2-40B4-BE49-F238E27FC236}">
                <a16:creationId xmlns:a16="http://schemas.microsoft.com/office/drawing/2014/main" id="{BEE3002C-EEE0-4567-B032-997BF19FCD8E}"/>
              </a:ext>
            </a:extLst>
          </p:cNvPr>
          <p:cNvCxnSpPr>
            <a:cxnSpLocks/>
          </p:cNvCxnSpPr>
          <p:nvPr/>
        </p:nvCxnSpPr>
        <p:spPr>
          <a:xfrm flipH="1">
            <a:off x="7925745" y="5110003"/>
            <a:ext cx="714207" cy="29186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4" name="TextBox 43">
            <a:extLst>
              <a:ext uri="{FF2B5EF4-FFF2-40B4-BE49-F238E27FC236}">
                <a16:creationId xmlns:a16="http://schemas.microsoft.com/office/drawing/2014/main" id="{70FA41C5-992E-4021-9C55-841C7704D7C6}"/>
              </a:ext>
            </a:extLst>
          </p:cNvPr>
          <p:cNvSpPr txBox="1"/>
          <p:nvPr/>
        </p:nvSpPr>
        <p:spPr>
          <a:xfrm>
            <a:off x="6971861" y="5782985"/>
            <a:ext cx="1456587" cy="523220"/>
          </a:xfrm>
          <a:prstGeom prst="rect">
            <a:avLst/>
          </a:prstGeom>
          <a:noFill/>
        </p:spPr>
        <p:txBody>
          <a:bodyPr wrap="square" rtlCol="0">
            <a:spAutoFit/>
          </a:bodyPr>
          <a:lstStyle/>
          <a:p>
            <a:r>
              <a:rPr lang="en-US" sz="1400" dirty="0"/>
              <a:t>Pull email: POP or IMAP</a:t>
            </a:r>
          </a:p>
        </p:txBody>
      </p:sp>
    </p:spTree>
    <p:extLst>
      <p:ext uri="{BB962C8B-B14F-4D97-AF65-F5344CB8AC3E}">
        <p14:creationId xmlns:p14="http://schemas.microsoft.com/office/powerpoint/2010/main" val="3583628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14E38-A53F-4D49-B439-6CFB2D31F814}"/>
              </a:ext>
            </a:extLst>
          </p:cNvPr>
          <p:cNvSpPr>
            <a:spLocks noGrp="1"/>
          </p:cNvSpPr>
          <p:nvPr>
            <p:ph type="title"/>
          </p:nvPr>
        </p:nvSpPr>
        <p:spPr/>
        <p:txBody>
          <a:bodyPr/>
          <a:lstStyle/>
          <a:p>
            <a:r>
              <a:rPr lang="en-US" dirty="0"/>
              <a:t>Protocols: Text based</a:t>
            </a:r>
          </a:p>
        </p:txBody>
      </p:sp>
      <p:sp>
        <p:nvSpPr>
          <p:cNvPr id="3" name="Content Placeholder 2">
            <a:extLst>
              <a:ext uri="{FF2B5EF4-FFF2-40B4-BE49-F238E27FC236}">
                <a16:creationId xmlns:a16="http://schemas.microsoft.com/office/drawing/2014/main" id="{43C38869-7F69-4E1F-B883-7F3FE373D479}"/>
              </a:ext>
            </a:extLst>
          </p:cNvPr>
          <p:cNvSpPr>
            <a:spLocks noGrp="1"/>
          </p:cNvSpPr>
          <p:nvPr>
            <p:ph sz="half" idx="1"/>
          </p:nvPr>
        </p:nvSpPr>
        <p:spPr/>
        <p:txBody>
          <a:bodyPr/>
          <a:lstStyle/>
          <a:p>
            <a:r>
              <a:rPr lang="en-US" dirty="0"/>
              <a:t>Basically, open a port, send commands</a:t>
            </a:r>
          </a:p>
          <a:p>
            <a:r>
              <a:rPr lang="en-US" dirty="0"/>
              <a:t>&gt; telnet</a:t>
            </a:r>
          </a:p>
          <a:p>
            <a:r>
              <a:rPr lang="en-US" dirty="0"/>
              <a:t>&gt; open mymailserver.smtp.com 25 //the port</a:t>
            </a:r>
          </a:p>
          <a:p>
            <a:r>
              <a:rPr lang="en-US" dirty="0"/>
              <a:t>&gt; EHLO mydomain.com</a:t>
            </a:r>
          </a:p>
          <a:p>
            <a:r>
              <a:rPr lang="en-US" dirty="0"/>
              <a:t>&gt; MAIL FROM: </a:t>
            </a:r>
            <a:r>
              <a:rPr lang="en-US" dirty="0">
                <a:hlinkClick r:id="rId2"/>
              </a:rPr>
              <a:t>kalrabb@mydomain.com</a:t>
            </a:r>
            <a:endParaRPr lang="en-US" dirty="0"/>
          </a:p>
          <a:p>
            <a:r>
              <a:rPr lang="en-US" dirty="0"/>
              <a:t>&gt; RCPT TO: </a:t>
            </a:r>
            <a:r>
              <a:rPr lang="en-US" dirty="0">
                <a:hlinkClick r:id="rId3"/>
              </a:rPr>
              <a:t>sendto@theirdomain.net</a:t>
            </a:r>
            <a:endParaRPr lang="en-US" dirty="0"/>
          </a:p>
          <a:p>
            <a:r>
              <a:rPr lang="en-US" dirty="0"/>
              <a:t>&gt; DATA &lt;….&gt;</a:t>
            </a:r>
          </a:p>
          <a:p>
            <a:endParaRPr lang="en-US" dirty="0"/>
          </a:p>
        </p:txBody>
      </p:sp>
      <p:sp>
        <p:nvSpPr>
          <p:cNvPr id="4" name="Content Placeholder 3">
            <a:extLst>
              <a:ext uri="{FF2B5EF4-FFF2-40B4-BE49-F238E27FC236}">
                <a16:creationId xmlns:a16="http://schemas.microsoft.com/office/drawing/2014/main" id="{13C775DE-09AC-444D-B58A-736C22584A08}"/>
              </a:ext>
            </a:extLst>
          </p:cNvPr>
          <p:cNvSpPr>
            <a:spLocks noGrp="1"/>
          </p:cNvSpPr>
          <p:nvPr>
            <p:ph sz="half" idx="2"/>
          </p:nvPr>
        </p:nvSpPr>
        <p:spPr/>
        <p:txBody>
          <a:bodyPr/>
          <a:lstStyle/>
          <a:p>
            <a:r>
              <a:rPr lang="en-US" dirty="0">
                <a:hlinkClick r:id="rId4"/>
              </a:rPr>
              <a:t>https://docs.microsoft.com/en-us/Exchange/mail-flow/test-smtp-with-telnet?view=exchserver-2019</a:t>
            </a:r>
            <a:endParaRPr lang="en-US" dirty="0"/>
          </a:p>
        </p:txBody>
      </p:sp>
      <p:sp>
        <p:nvSpPr>
          <p:cNvPr id="5" name="Callout: Left Arrow 4">
            <a:extLst>
              <a:ext uri="{FF2B5EF4-FFF2-40B4-BE49-F238E27FC236}">
                <a16:creationId xmlns:a16="http://schemas.microsoft.com/office/drawing/2014/main" id="{BB7978BB-B2D6-406E-98A9-22F7380B0C00}"/>
              </a:ext>
            </a:extLst>
          </p:cNvPr>
          <p:cNvSpPr/>
          <p:nvPr/>
        </p:nvSpPr>
        <p:spPr>
          <a:xfrm>
            <a:off x="4136315" y="3114942"/>
            <a:ext cx="7019365" cy="484095"/>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EHLO vs HELO: Indicates level of RC support (EHLO is newer)</a:t>
            </a:r>
          </a:p>
        </p:txBody>
      </p:sp>
      <p:sp>
        <p:nvSpPr>
          <p:cNvPr id="6" name="Callout: Left Arrow 5">
            <a:extLst>
              <a:ext uri="{FF2B5EF4-FFF2-40B4-BE49-F238E27FC236}">
                <a16:creationId xmlns:a16="http://schemas.microsoft.com/office/drawing/2014/main" id="{4398BEC2-E494-48F8-83A5-AB50DA366CA9}"/>
              </a:ext>
            </a:extLst>
          </p:cNvPr>
          <p:cNvSpPr/>
          <p:nvPr/>
        </p:nvSpPr>
        <p:spPr>
          <a:xfrm>
            <a:off x="5424928" y="3653225"/>
            <a:ext cx="5875468" cy="408378"/>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The sender; errors will return to this email address</a:t>
            </a:r>
          </a:p>
        </p:txBody>
      </p:sp>
      <p:sp>
        <p:nvSpPr>
          <p:cNvPr id="7" name="Callout: Left Arrow 6">
            <a:extLst>
              <a:ext uri="{FF2B5EF4-FFF2-40B4-BE49-F238E27FC236}">
                <a16:creationId xmlns:a16="http://schemas.microsoft.com/office/drawing/2014/main" id="{605F98AC-68CF-47F9-8386-CE37707566C2}"/>
              </a:ext>
            </a:extLst>
          </p:cNvPr>
          <p:cNvSpPr/>
          <p:nvPr/>
        </p:nvSpPr>
        <p:spPr>
          <a:xfrm>
            <a:off x="5219253" y="4169977"/>
            <a:ext cx="5875468" cy="408378"/>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Recipient(s); can be issued multiple times</a:t>
            </a:r>
          </a:p>
        </p:txBody>
      </p:sp>
      <p:sp>
        <p:nvSpPr>
          <p:cNvPr id="8" name="Callout: Left Arrow 7">
            <a:extLst>
              <a:ext uri="{FF2B5EF4-FFF2-40B4-BE49-F238E27FC236}">
                <a16:creationId xmlns:a16="http://schemas.microsoft.com/office/drawing/2014/main" id="{88B4FACD-0C65-4587-8ABA-3C8F83DFE41A}"/>
              </a:ext>
            </a:extLst>
          </p:cNvPr>
          <p:cNvSpPr/>
          <p:nvPr/>
        </p:nvSpPr>
        <p:spPr>
          <a:xfrm>
            <a:off x="1706369" y="4632543"/>
            <a:ext cx="5724092" cy="1591523"/>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t>Mail content, including header fields</a:t>
            </a:r>
          </a:p>
          <a:p>
            <a:pPr marL="285750" indent="-285750">
              <a:buFontTx/>
              <a:buChar char="-"/>
            </a:pPr>
            <a:r>
              <a:rPr lang="en-US" sz="1600" dirty="0"/>
              <a:t>Subject:</a:t>
            </a:r>
            <a:br>
              <a:rPr lang="en-US" sz="1600" dirty="0"/>
            </a:br>
            <a:r>
              <a:rPr lang="en-US" sz="1600" dirty="0"/>
              <a:t>- To:</a:t>
            </a:r>
            <a:br>
              <a:rPr lang="en-US" sz="1600" dirty="0"/>
            </a:br>
            <a:r>
              <a:rPr lang="en-US" sz="1600" dirty="0"/>
              <a:t>- cc:</a:t>
            </a:r>
          </a:p>
          <a:p>
            <a:pPr marL="285750" indent="-285750">
              <a:buFontTx/>
              <a:buChar char="-"/>
            </a:pPr>
            <a:r>
              <a:rPr lang="en-US" sz="1600" dirty="0"/>
              <a:t>&lt;CRLF&gt; to end headers</a:t>
            </a:r>
          </a:p>
          <a:p>
            <a:pPr marL="285750" indent="-285750">
              <a:buFontTx/>
              <a:buChar char="-"/>
            </a:pPr>
            <a:r>
              <a:rPr lang="en-US" sz="1600" dirty="0"/>
              <a:t>‘.’ to end data</a:t>
            </a:r>
          </a:p>
        </p:txBody>
      </p:sp>
      <p:sp>
        <p:nvSpPr>
          <p:cNvPr id="10" name="TextBox 9">
            <a:extLst>
              <a:ext uri="{FF2B5EF4-FFF2-40B4-BE49-F238E27FC236}">
                <a16:creationId xmlns:a16="http://schemas.microsoft.com/office/drawing/2014/main" id="{EB3910F8-F523-4948-9400-E90C3F3F8D7E}"/>
              </a:ext>
            </a:extLst>
          </p:cNvPr>
          <p:cNvSpPr txBox="1"/>
          <p:nvPr/>
        </p:nvSpPr>
        <p:spPr>
          <a:xfrm>
            <a:off x="7430461" y="5330236"/>
            <a:ext cx="6097280" cy="369332"/>
          </a:xfrm>
          <a:prstGeom prst="rect">
            <a:avLst/>
          </a:prstGeom>
          <a:noFill/>
        </p:spPr>
        <p:txBody>
          <a:bodyPr wrap="square">
            <a:spAutoFit/>
          </a:bodyPr>
          <a:lstStyle/>
          <a:p>
            <a:r>
              <a:rPr lang="pt-BR" dirty="0">
                <a:hlinkClick r:id="rId5"/>
              </a:rPr>
              <a:t>RFC 5321 - Simple Mail Transfer Protocol (ietf.org)</a:t>
            </a:r>
            <a:endParaRPr lang="en-US" dirty="0"/>
          </a:p>
        </p:txBody>
      </p:sp>
    </p:spTree>
    <p:extLst>
      <p:ext uri="{BB962C8B-B14F-4D97-AF65-F5344CB8AC3E}">
        <p14:creationId xmlns:p14="http://schemas.microsoft.com/office/powerpoint/2010/main" val="1037689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C1DE974-94A8-4908-B49A-3F40720837E0}"/>
              </a:ext>
            </a:extLst>
          </p:cNvPr>
          <p:cNvSpPr>
            <a:spLocks noGrp="1"/>
          </p:cNvSpPr>
          <p:nvPr>
            <p:ph type="title"/>
          </p:nvPr>
        </p:nvSpPr>
        <p:spPr/>
        <p:txBody>
          <a:bodyPr/>
          <a:lstStyle/>
          <a:p>
            <a:r>
              <a:rPr lang="en-US" dirty="0"/>
              <a:t>With RIT server</a:t>
            </a:r>
          </a:p>
        </p:txBody>
      </p:sp>
      <p:sp>
        <p:nvSpPr>
          <p:cNvPr id="6" name="Content Placeholder 5">
            <a:extLst>
              <a:ext uri="{FF2B5EF4-FFF2-40B4-BE49-F238E27FC236}">
                <a16:creationId xmlns:a16="http://schemas.microsoft.com/office/drawing/2014/main" id="{19EF307A-E314-46BA-A273-CFB198417FBB}"/>
              </a:ext>
            </a:extLst>
          </p:cNvPr>
          <p:cNvSpPr>
            <a:spLocks noGrp="1"/>
          </p:cNvSpPr>
          <p:nvPr>
            <p:ph idx="1"/>
          </p:nvPr>
        </p:nvSpPr>
        <p:spPr>
          <a:xfrm>
            <a:off x="1097280" y="1981000"/>
            <a:ext cx="10058400" cy="4197964"/>
          </a:xfrm>
        </p:spPr>
        <p:txBody>
          <a:bodyPr>
            <a:normAutofit/>
          </a:bodyPr>
          <a:lstStyle/>
          <a:p>
            <a:pPr>
              <a:spcBef>
                <a:spcPts val="100"/>
              </a:spcBef>
              <a:spcAft>
                <a:spcPts val="100"/>
              </a:spcAft>
            </a:pPr>
            <a:r>
              <a:rPr lang="en-US" dirty="0"/>
              <a:t>RITs mail relay for SMTP is smtp-server.rit.edu</a:t>
            </a:r>
          </a:p>
          <a:p>
            <a:pPr>
              <a:spcBef>
                <a:spcPts val="100"/>
              </a:spcBef>
              <a:spcAft>
                <a:spcPts val="100"/>
              </a:spcAft>
            </a:pPr>
            <a:endParaRPr lang="en-US" dirty="0"/>
          </a:p>
          <a:p>
            <a:pPr>
              <a:spcBef>
                <a:spcPts val="100"/>
              </a:spcBef>
              <a:spcAft>
                <a:spcPts val="100"/>
              </a:spcAft>
            </a:pPr>
            <a:r>
              <a:rPr lang="en-US" dirty="0"/>
              <a:t>Can use HELO or EHLO</a:t>
            </a:r>
          </a:p>
          <a:p>
            <a:pPr>
              <a:spcBef>
                <a:spcPts val="100"/>
              </a:spcBef>
              <a:spcAft>
                <a:spcPts val="100"/>
              </a:spcAft>
            </a:pPr>
            <a:endParaRPr lang="en-US" dirty="0"/>
          </a:p>
          <a:p>
            <a:pPr>
              <a:spcBef>
                <a:spcPts val="100"/>
              </a:spcBef>
              <a:spcAft>
                <a:spcPts val="100"/>
              </a:spcAft>
            </a:pPr>
            <a:r>
              <a:rPr lang="en-US" dirty="0"/>
              <a:t>Need to be within RIT network when using it</a:t>
            </a:r>
          </a:p>
          <a:p>
            <a:pPr>
              <a:spcBef>
                <a:spcPts val="100"/>
              </a:spcBef>
              <a:spcAft>
                <a:spcPts val="100"/>
              </a:spcAft>
            </a:pPr>
            <a:endParaRPr lang="en-US" dirty="0"/>
          </a:p>
          <a:p>
            <a:pPr>
              <a:spcBef>
                <a:spcPts val="100"/>
              </a:spcBef>
              <a:spcAft>
                <a:spcPts val="100"/>
              </a:spcAft>
            </a:pPr>
            <a:r>
              <a:rPr lang="en-US" dirty="0"/>
              <a:t>Only accepts </a:t>
            </a:r>
            <a:r>
              <a:rPr lang="en-US" dirty="0" err="1"/>
              <a:t>rit</a:t>
            </a:r>
            <a:r>
              <a:rPr lang="en-US" dirty="0"/>
              <a:t> email senders (?)</a:t>
            </a:r>
          </a:p>
          <a:p>
            <a:pPr>
              <a:spcBef>
                <a:spcPts val="100"/>
              </a:spcBef>
              <a:spcAft>
                <a:spcPts val="100"/>
              </a:spcAft>
            </a:pPr>
            <a:endParaRPr lang="en-US" dirty="0"/>
          </a:p>
          <a:p>
            <a:pPr>
              <a:spcBef>
                <a:spcPts val="100"/>
              </a:spcBef>
              <a:spcAft>
                <a:spcPts val="100"/>
              </a:spcAft>
            </a:pPr>
            <a:r>
              <a:rPr lang="en-US" dirty="0"/>
              <a:t>Different SMTP servers have different rules for sequence of commands, authentication rules and </a:t>
            </a:r>
            <a:r>
              <a:rPr lang="en-US"/>
              <a:t>controls around who can use them</a:t>
            </a:r>
            <a:endParaRPr lang="en-US" dirty="0"/>
          </a:p>
        </p:txBody>
      </p:sp>
    </p:spTree>
    <p:extLst>
      <p:ext uri="{BB962C8B-B14F-4D97-AF65-F5344CB8AC3E}">
        <p14:creationId xmlns:p14="http://schemas.microsoft.com/office/powerpoint/2010/main" val="1910653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C1DE974-94A8-4908-B49A-3F40720837E0}"/>
              </a:ext>
            </a:extLst>
          </p:cNvPr>
          <p:cNvSpPr>
            <a:spLocks noGrp="1"/>
          </p:cNvSpPr>
          <p:nvPr>
            <p:ph type="title"/>
          </p:nvPr>
        </p:nvSpPr>
        <p:spPr/>
        <p:txBody>
          <a:bodyPr/>
          <a:lstStyle/>
          <a:p>
            <a:r>
              <a:rPr lang="en-US" dirty="0"/>
              <a:t>With mymail.rit.edu</a:t>
            </a:r>
          </a:p>
        </p:txBody>
      </p:sp>
      <p:sp>
        <p:nvSpPr>
          <p:cNvPr id="6" name="Content Placeholder 5">
            <a:extLst>
              <a:ext uri="{FF2B5EF4-FFF2-40B4-BE49-F238E27FC236}">
                <a16:creationId xmlns:a16="http://schemas.microsoft.com/office/drawing/2014/main" id="{19EF307A-E314-46BA-A273-CFB198417FBB}"/>
              </a:ext>
            </a:extLst>
          </p:cNvPr>
          <p:cNvSpPr>
            <a:spLocks noGrp="1"/>
          </p:cNvSpPr>
          <p:nvPr>
            <p:ph idx="1"/>
          </p:nvPr>
        </p:nvSpPr>
        <p:spPr>
          <a:xfrm>
            <a:off x="1097280" y="1981000"/>
            <a:ext cx="10058400" cy="4197964"/>
          </a:xfrm>
        </p:spPr>
        <p:txBody>
          <a:bodyPr>
            <a:normAutofit fontScale="47500" lnSpcReduction="20000"/>
          </a:bodyPr>
          <a:lstStyle/>
          <a:p>
            <a:pPr>
              <a:spcBef>
                <a:spcPts val="100"/>
              </a:spcBef>
              <a:spcAft>
                <a:spcPts val="100"/>
              </a:spcAft>
            </a:pPr>
            <a:r>
              <a:rPr lang="en-US" dirty="0"/>
              <a:t>&gt; telnet mymail.rit.edu 25</a:t>
            </a:r>
          </a:p>
          <a:p>
            <a:pPr>
              <a:spcBef>
                <a:spcPts val="100"/>
              </a:spcBef>
              <a:spcAft>
                <a:spcPts val="100"/>
              </a:spcAft>
            </a:pPr>
            <a:endParaRPr lang="en-US" dirty="0"/>
          </a:p>
          <a:p>
            <a:pPr>
              <a:spcBef>
                <a:spcPts val="100"/>
              </a:spcBef>
              <a:spcAft>
                <a:spcPts val="100"/>
              </a:spcAft>
            </a:pPr>
            <a:r>
              <a:rPr lang="en-US" dirty="0"/>
              <a:t>HELO</a:t>
            </a:r>
          </a:p>
          <a:p>
            <a:pPr>
              <a:spcBef>
                <a:spcPts val="100"/>
              </a:spcBef>
              <a:spcAft>
                <a:spcPts val="100"/>
              </a:spcAft>
            </a:pPr>
            <a:r>
              <a:rPr lang="en-US" dirty="0"/>
              <a:t>250 ex04mail01a.ad.rit.edu Hello [74.74.135.96]</a:t>
            </a:r>
          </a:p>
          <a:p>
            <a:pPr>
              <a:spcBef>
                <a:spcPts val="100"/>
              </a:spcBef>
              <a:spcAft>
                <a:spcPts val="100"/>
              </a:spcAft>
            </a:pPr>
            <a:r>
              <a:rPr lang="en-US" dirty="0"/>
              <a:t>MAIL TO:</a:t>
            </a:r>
          </a:p>
          <a:p>
            <a:pPr>
              <a:spcBef>
                <a:spcPts val="100"/>
              </a:spcBef>
              <a:spcAft>
                <a:spcPts val="100"/>
              </a:spcAft>
            </a:pPr>
            <a:r>
              <a:rPr lang="en-US" dirty="0"/>
              <a:t>kalrabb@gmail.c501 5.5.4 Unrecognized parameter</a:t>
            </a:r>
          </a:p>
          <a:p>
            <a:pPr>
              <a:spcBef>
                <a:spcPts val="100"/>
              </a:spcBef>
              <a:spcAft>
                <a:spcPts val="100"/>
              </a:spcAft>
            </a:pPr>
            <a:r>
              <a:rPr lang="en-US" dirty="0"/>
              <a:t>om</a:t>
            </a:r>
          </a:p>
          <a:p>
            <a:pPr>
              <a:spcBef>
                <a:spcPts val="100"/>
              </a:spcBef>
              <a:spcAft>
                <a:spcPts val="100"/>
              </a:spcAft>
            </a:pPr>
            <a:r>
              <a:rPr lang="en-US" dirty="0"/>
              <a:t>500 5.3.3 Unrecognized command</a:t>
            </a:r>
          </a:p>
          <a:p>
            <a:pPr>
              <a:spcBef>
                <a:spcPts val="100"/>
              </a:spcBef>
              <a:spcAft>
                <a:spcPts val="100"/>
              </a:spcAft>
            </a:pPr>
            <a:r>
              <a:rPr lang="en-US" dirty="0"/>
              <a:t>MAIL FROM: kalrabb@rit.edu</a:t>
            </a:r>
          </a:p>
          <a:p>
            <a:pPr>
              <a:spcBef>
                <a:spcPts val="100"/>
              </a:spcBef>
              <a:spcAft>
                <a:spcPts val="100"/>
              </a:spcAft>
            </a:pPr>
            <a:r>
              <a:rPr lang="en-US" dirty="0"/>
              <a:t>500 5.3.3 Unrecognized command</a:t>
            </a:r>
          </a:p>
          <a:p>
            <a:pPr>
              <a:spcBef>
                <a:spcPts val="100"/>
              </a:spcBef>
              <a:spcAft>
                <a:spcPts val="100"/>
              </a:spcAft>
            </a:pPr>
            <a:r>
              <a:rPr lang="en-US" dirty="0"/>
              <a:t>RCPT</a:t>
            </a:r>
          </a:p>
          <a:p>
            <a:pPr>
              <a:spcBef>
                <a:spcPts val="100"/>
              </a:spcBef>
              <a:spcAft>
                <a:spcPts val="100"/>
              </a:spcAft>
            </a:pPr>
            <a:r>
              <a:rPr lang="en-US" dirty="0"/>
              <a:t>500 5.3.3 Unrecognized command</a:t>
            </a:r>
          </a:p>
          <a:p>
            <a:pPr>
              <a:spcBef>
                <a:spcPts val="100"/>
              </a:spcBef>
              <a:spcAft>
                <a:spcPts val="100"/>
              </a:spcAft>
            </a:pPr>
            <a:r>
              <a:rPr lang="en-US" dirty="0"/>
              <a:t>MAIL FROM: kalrabb@rit.edu</a:t>
            </a:r>
          </a:p>
          <a:p>
            <a:pPr>
              <a:spcBef>
                <a:spcPts val="100"/>
              </a:spcBef>
              <a:spcAft>
                <a:spcPts val="100"/>
              </a:spcAft>
            </a:pPr>
            <a:r>
              <a:rPr lang="en-US" dirty="0"/>
              <a:t>250 2.1.0 Sender OK</a:t>
            </a:r>
          </a:p>
          <a:p>
            <a:pPr>
              <a:spcBef>
                <a:spcPts val="100"/>
              </a:spcBef>
              <a:spcAft>
                <a:spcPts val="100"/>
              </a:spcAft>
            </a:pPr>
            <a:r>
              <a:rPr lang="en-US" dirty="0"/>
              <a:t>RCPT TO: kalrabb@gmail.com</a:t>
            </a:r>
          </a:p>
          <a:p>
            <a:pPr>
              <a:spcBef>
                <a:spcPts val="100"/>
              </a:spcBef>
              <a:spcAft>
                <a:spcPts val="100"/>
              </a:spcAft>
            </a:pPr>
            <a:r>
              <a:rPr lang="en-US" dirty="0"/>
              <a:t>550 5.7.1 Unable to relay</a:t>
            </a:r>
          </a:p>
          <a:p>
            <a:pPr>
              <a:spcBef>
                <a:spcPts val="100"/>
              </a:spcBef>
              <a:spcAft>
                <a:spcPts val="100"/>
              </a:spcAft>
            </a:pPr>
            <a:r>
              <a:rPr lang="en-US" dirty="0"/>
              <a:t>RCPT TO: &lt;kalrabb@gmail.com&gt;</a:t>
            </a:r>
          </a:p>
          <a:p>
            <a:pPr>
              <a:spcBef>
                <a:spcPts val="100"/>
              </a:spcBef>
              <a:spcAft>
                <a:spcPts val="100"/>
              </a:spcAft>
            </a:pPr>
            <a:r>
              <a:rPr lang="en-US" dirty="0"/>
              <a:t>550 5.7.1 Unable to relay</a:t>
            </a:r>
          </a:p>
          <a:p>
            <a:pPr>
              <a:spcBef>
                <a:spcPts val="100"/>
              </a:spcBef>
              <a:spcAft>
                <a:spcPts val="100"/>
              </a:spcAft>
            </a:pPr>
            <a:r>
              <a:rPr lang="en-US" dirty="0"/>
              <a:t>RCPT TO: kalrabb@rit.edu</a:t>
            </a:r>
          </a:p>
          <a:p>
            <a:pPr>
              <a:spcBef>
                <a:spcPts val="100"/>
              </a:spcBef>
              <a:spcAft>
                <a:spcPts val="100"/>
              </a:spcAft>
            </a:pPr>
            <a:r>
              <a:rPr lang="en-US" dirty="0"/>
              <a:t>250 2.1.5 Recipient OK</a:t>
            </a:r>
          </a:p>
          <a:p>
            <a:pPr>
              <a:spcBef>
                <a:spcPts val="100"/>
              </a:spcBef>
              <a:spcAft>
                <a:spcPts val="100"/>
              </a:spcAft>
            </a:pPr>
            <a:r>
              <a:rPr lang="en-US" dirty="0"/>
              <a:t>DATA</a:t>
            </a:r>
          </a:p>
          <a:p>
            <a:pPr>
              <a:spcBef>
                <a:spcPts val="100"/>
              </a:spcBef>
              <a:spcAft>
                <a:spcPts val="100"/>
              </a:spcAft>
            </a:pPr>
            <a:r>
              <a:rPr lang="en-US" dirty="0"/>
              <a:t>354 Start mail input; end with &lt;CRLF&gt;.&lt;CRLF&gt;</a:t>
            </a:r>
          </a:p>
          <a:p>
            <a:pPr>
              <a:spcBef>
                <a:spcPts val="100"/>
              </a:spcBef>
              <a:spcAft>
                <a:spcPts val="100"/>
              </a:spcAft>
            </a:pPr>
            <a:r>
              <a:rPr lang="en-US" dirty="0"/>
              <a:t>This is test line only</a:t>
            </a:r>
          </a:p>
          <a:p>
            <a:pPr>
              <a:spcBef>
                <a:spcPts val="100"/>
              </a:spcBef>
              <a:spcAft>
                <a:spcPts val="100"/>
              </a:spcAft>
            </a:pPr>
            <a:r>
              <a:rPr lang="en-US" dirty="0"/>
              <a:t>Subject: test subject</a:t>
            </a:r>
          </a:p>
          <a:p>
            <a:pPr>
              <a:spcBef>
                <a:spcPts val="100"/>
              </a:spcBef>
              <a:spcAft>
                <a:spcPts val="100"/>
              </a:spcAft>
            </a:pPr>
            <a:endParaRPr lang="en-US" dirty="0"/>
          </a:p>
          <a:p>
            <a:pPr>
              <a:spcBef>
                <a:spcPts val="100"/>
              </a:spcBef>
              <a:spcAft>
                <a:spcPts val="100"/>
              </a:spcAft>
            </a:pPr>
            <a:endParaRPr lang="en-US" dirty="0"/>
          </a:p>
          <a:p>
            <a:pPr>
              <a:spcBef>
                <a:spcPts val="100"/>
              </a:spcBef>
              <a:spcAft>
                <a:spcPts val="100"/>
              </a:spcAft>
            </a:pPr>
            <a:r>
              <a:rPr lang="en-US" dirty="0"/>
              <a:t>.</a:t>
            </a:r>
          </a:p>
          <a:p>
            <a:pPr>
              <a:spcBef>
                <a:spcPts val="100"/>
              </a:spcBef>
              <a:spcAft>
                <a:spcPts val="100"/>
              </a:spcAft>
            </a:pPr>
            <a:r>
              <a:rPr lang="en-US" dirty="0"/>
              <a:t>250 2.6.0 &lt;01d75957e0fc44cfb2aa20c9e154a8a9@ex04mail01a.ad.rit.edu&gt; [</a:t>
            </a:r>
            <a:r>
              <a:rPr lang="en-US" dirty="0" err="1"/>
              <a:t>InternalId</a:t>
            </a:r>
            <a:r>
              <a:rPr lang="en-US" dirty="0"/>
              <a:t>=113528870540153, Hostname=ex04mail01d.ad.rit.edu] Queued mail for delivery</a:t>
            </a:r>
          </a:p>
          <a:p>
            <a:pPr>
              <a:spcBef>
                <a:spcPts val="100"/>
              </a:spcBef>
              <a:spcAft>
                <a:spcPts val="100"/>
              </a:spcAft>
            </a:pPr>
            <a:endParaRPr lang="en-US" dirty="0"/>
          </a:p>
          <a:p>
            <a:pPr>
              <a:spcBef>
                <a:spcPts val="100"/>
              </a:spcBef>
              <a:spcAft>
                <a:spcPts val="100"/>
              </a:spcAft>
            </a:pPr>
            <a:r>
              <a:rPr lang="en-US" dirty="0"/>
              <a:t>QUIT</a:t>
            </a:r>
          </a:p>
        </p:txBody>
      </p:sp>
    </p:spTree>
    <p:extLst>
      <p:ext uri="{BB962C8B-B14F-4D97-AF65-F5344CB8AC3E}">
        <p14:creationId xmlns:p14="http://schemas.microsoft.com/office/powerpoint/2010/main" val="2167145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682B0-46D6-4CB6-9E42-B041E173DA16}"/>
              </a:ext>
            </a:extLst>
          </p:cNvPr>
          <p:cNvSpPr>
            <a:spLocks noGrp="1"/>
          </p:cNvSpPr>
          <p:nvPr>
            <p:ph type="title"/>
          </p:nvPr>
        </p:nvSpPr>
        <p:spPr/>
        <p:txBody>
          <a:bodyPr/>
          <a:lstStyle/>
          <a:p>
            <a:r>
              <a:rPr lang="en-US" dirty="0"/>
              <a:t>Extending Email</a:t>
            </a:r>
          </a:p>
        </p:txBody>
      </p:sp>
      <p:sp>
        <p:nvSpPr>
          <p:cNvPr id="3" name="Content Placeholder 2">
            <a:extLst>
              <a:ext uri="{FF2B5EF4-FFF2-40B4-BE49-F238E27FC236}">
                <a16:creationId xmlns:a16="http://schemas.microsoft.com/office/drawing/2014/main" id="{9A187C52-325A-486A-B6F3-819F9124AA7C}"/>
              </a:ext>
            </a:extLst>
          </p:cNvPr>
          <p:cNvSpPr>
            <a:spLocks noGrp="1"/>
          </p:cNvSpPr>
          <p:nvPr>
            <p:ph idx="1"/>
          </p:nvPr>
        </p:nvSpPr>
        <p:spPr>
          <a:xfrm>
            <a:off x="1097280" y="1845734"/>
            <a:ext cx="10058400" cy="4023360"/>
          </a:xfrm>
        </p:spPr>
        <p:txBody>
          <a:bodyPr>
            <a:normAutofit/>
          </a:bodyPr>
          <a:lstStyle/>
          <a:p>
            <a:r>
              <a:rPr lang="en-US" dirty="0"/>
              <a:t>Email was created with text data in mind</a:t>
            </a:r>
          </a:p>
          <a:p>
            <a:pPr lvl="1">
              <a:buFont typeface="Arial" panose="020B0604020202020204" pitchFamily="34" charset="0"/>
              <a:buChar char="•"/>
            </a:pPr>
            <a:r>
              <a:rPr lang="en-US" dirty="0"/>
              <a:t>Cat memes didn’t exist anyway</a:t>
            </a:r>
          </a:p>
          <a:p>
            <a:r>
              <a:rPr lang="en-US" dirty="0"/>
              <a:t>Solution – MIME (Multi-part Internet Mail Extensions)</a:t>
            </a:r>
          </a:p>
          <a:p>
            <a:pPr lvl="1">
              <a:buFont typeface="Arial" panose="020B0604020202020204" pitchFamily="34" charset="0"/>
              <a:buChar char="•"/>
            </a:pPr>
            <a:r>
              <a:rPr lang="en-US" dirty="0"/>
              <a:t>Allows encoding non-text data (e.g., binary)</a:t>
            </a:r>
          </a:p>
          <a:p>
            <a:pPr lvl="1">
              <a:buFont typeface="Arial" panose="020B0604020202020204" pitchFamily="34" charset="0"/>
              <a:buChar char="•"/>
            </a:pPr>
            <a:r>
              <a:rPr lang="en-US" dirty="0"/>
              <a:t>Allows multiple items</a:t>
            </a:r>
          </a:p>
          <a:p>
            <a:pPr lvl="1">
              <a:buFont typeface="Arial" panose="020B0604020202020204" pitchFamily="34" charset="0"/>
              <a:buChar char="•"/>
            </a:pPr>
            <a:r>
              <a:rPr lang="en-US" dirty="0"/>
              <a:t>Email as a container</a:t>
            </a:r>
          </a:p>
          <a:p>
            <a:pPr lvl="2">
              <a:buFont typeface="Arial" panose="020B0604020202020204" pitchFamily="34" charset="0"/>
              <a:buChar char="•"/>
            </a:pPr>
            <a:r>
              <a:rPr lang="en-US" sz="1600" dirty="0"/>
              <a:t>Attachments!</a:t>
            </a:r>
          </a:p>
          <a:p>
            <a:pPr lvl="1">
              <a:buFont typeface="Arial" panose="020B0604020202020204" pitchFamily="34" charset="0"/>
              <a:buChar char="•"/>
            </a:pPr>
            <a:r>
              <a:rPr lang="en-US" dirty="0"/>
              <a:t>Also used for HTTP data transfer</a:t>
            </a:r>
          </a:p>
          <a:p>
            <a:pPr lvl="2">
              <a:buFont typeface="Arial" panose="020B0604020202020204" pitchFamily="34" charset="0"/>
              <a:buChar char="•"/>
            </a:pPr>
            <a:r>
              <a:rPr lang="en-US" sz="1800" dirty="0" err="1"/>
              <a:t>e.g</a:t>
            </a:r>
            <a:r>
              <a:rPr lang="en-US" sz="1800" dirty="0"/>
              <a:t>, Content-Type: image/jpeg    </a:t>
            </a:r>
            <a:r>
              <a:rPr lang="en-US" sz="1800" dirty="0">
                <a:sym typeface="Wingdings" panose="05000000000000000000" pitchFamily="2" charset="2"/>
              </a:rPr>
              <a:t> </a:t>
            </a:r>
            <a:r>
              <a:rPr lang="en-US" sz="1800" dirty="0"/>
              <a:t> MIME</a:t>
            </a:r>
          </a:p>
        </p:txBody>
      </p:sp>
    </p:spTree>
    <p:extLst>
      <p:ext uri="{BB962C8B-B14F-4D97-AF65-F5344CB8AC3E}">
        <p14:creationId xmlns:p14="http://schemas.microsoft.com/office/powerpoint/2010/main" val="1740702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46F29-5155-4953-AD34-E5C8C98A5211}"/>
              </a:ext>
            </a:extLst>
          </p:cNvPr>
          <p:cNvSpPr>
            <a:spLocks noGrp="1"/>
          </p:cNvSpPr>
          <p:nvPr>
            <p:ph type="title"/>
          </p:nvPr>
        </p:nvSpPr>
        <p:spPr/>
        <p:txBody>
          <a:bodyPr/>
          <a:lstStyle/>
          <a:p>
            <a:r>
              <a:rPr lang="en-US" dirty="0"/>
              <a:t>Exploring Network Protocols</a:t>
            </a:r>
          </a:p>
        </p:txBody>
      </p:sp>
      <p:sp>
        <p:nvSpPr>
          <p:cNvPr id="3" name="Content Placeholder 2">
            <a:extLst>
              <a:ext uri="{FF2B5EF4-FFF2-40B4-BE49-F238E27FC236}">
                <a16:creationId xmlns:a16="http://schemas.microsoft.com/office/drawing/2014/main" id="{2981DF72-0273-43CF-94B4-65C72941834C}"/>
              </a:ext>
            </a:extLst>
          </p:cNvPr>
          <p:cNvSpPr>
            <a:spLocks noGrp="1"/>
          </p:cNvSpPr>
          <p:nvPr>
            <p:ph idx="1"/>
          </p:nvPr>
        </p:nvSpPr>
        <p:spPr/>
        <p:txBody>
          <a:bodyPr/>
          <a:lstStyle/>
          <a:p>
            <a:r>
              <a:rPr lang="en-US" dirty="0"/>
              <a:t>Assignment:</a:t>
            </a:r>
          </a:p>
          <a:p>
            <a:r>
              <a:rPr lang="en-US" dirty="0"/>
              <a:t>- Using telnet command line, you will connect to and send email via SMTP (use mymail.rit.edu)</a:t>
            </a:r>
          </a:p>
          <a:p>
            <a:r>
              <a:rPr lang="en-US" dirty="0"/>
              <a:t>- Using the command line, you will connect to and send a file via FTP (</a:t>
            </a:r>
            <a:r>
              <a:rPr lang="en-US" dirty="0">
                <a:hlinkClick r:id="rId2"/>
              </a:rPr>
              <a:t>https://docs.microsoft.com/en-us/windows-server/administration/windows-commands/ftp#:~:text=The%20ftp%20command-line%20parameters%20are%20case-sensitive.%20This%20command,sub-environment%20in%20which%20you%20can%20use%20ftp%20commands.</a:t>
            </a:r>
            <a:r>
              <a:rPr lang="en-US" dirty="0"/>
              <a:t>)</a:t>
            </a:r>
          </a:p>
          <a:p>
            <a:endParaRPr lang="en-US" dirty="0"/>
          </a:p>
          <a:p>
            <a:r>
              <a:rPr lang="en-US" dirty="0"/>
              <a:t>Using FTP to seappserver3.rit.edu, upload a text file containing your smtp command history for sending an email.  Use anonymous login</a:t>
            </a:r>
          </a:p>
        </p:txBody>
      </p:sp>
    </p:spTree>
    <p:extLst>
      <p:ext uri="{BB962C8B-B14F-4D97-AF65-F5344CB8AC3E}">
        <p14:creationId xmlns:p14="http://schemas.microsoft.com/office/powerpoint/2010/main" val="951676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F66E-B71E-4298-B5E3-DF312115B24A}"/>
              </a:ext>
            </a:extLst>
          </p:cNvPr>
          <p:cNvSpPr>
            <a:spLocks noGrp="1"/>
          </p:cNvSpPr>
          <p:nvPr>
            <p:ph type="title"/>
          </p:nvPr>
        </p:nvSpPr>
        <p:spPr/>
        <p:txBody>
          <a:bodyPr/>
          <a:lstStyle/>
          <a:p>
            <a:r>
              <a:rPr lang="en-US" dirty="0"/>
              <a:t>Appendix</a:t>
            </a:r>
          </a:p>
        </p:txBody>
      </p:sp>
      <p:sp>
        <p:nvSpPr>
          <p:cNvPr id="4" name="Text Placeholder 3">
            <a:extLst>
              <a:ext uri="{FF2B5EF4-FFF2-40B4-BE49-F238E27FC236}">
                <a16:creationId xmlns:a16="http://schemas.microsoft.com/office/drawing/2014/main" id="{A38F3F95-D142-03D4-4A0C-3221A14EDA02}"/>
              </a:ext>
            </a:extLst>
          </p:cNvPr>
          <p:cNvSpPr>
            <a:spLocks noGrp="1"/>
          </p:cNvSpPr>
          <p:nvPr>
            <p:ph type="body" idx="1"/>
          </p:nvPr>
        </p:nvSpPr>
        <p:spPr/>
        <p:txBody>
          <a:bodyPr/>
          <a:lstStyle/>
          <a:p>
            <a:r>
              <a:rPr lang="en-US" dirty="0"/>
              <a:t>History, Review, and other stuff</a:t>
            </a:r>
          </a:p>
        </p:txBody>
      </p:sp>
    </p:spTree>
    <p:extLst>
      <p:ext uri="{BB962C8B-B14F-4D97-AF65-F5344CB8AC3E}">
        <p14:creationId xmlns:p14="http://schemas.microsoft.com/office/powerpoint/2010/main" val="3524790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DC7E4-5065-4E03-B855-80A0EDDADAB3}"/>
              </a:ext>
            </a:extLst>
          </p:cNvPr>
          <p:cNvSpPr>
            <a:spLocks noGrp="1"/>
          </p:cNvSpPr>
          <p:nvPr>
            <p:ph type="title"/>
          </p:nvPr>
        </p:nvSpPr>
        <p:spPr/>
        <p:txBody>
          <a:bodyPr/>
          <a:lstStyle/>
          <a:p>
            <a:r>
              <a:rPr lang="en-US" dirty="0"/>
              <a:t>Disclaimer</a:t>
            </a:r>
          </a:p>
        </p:txBody>
      </p:sp>
      <p:sp>
        <p:nvSpPr>
          <p:cNvPr id="3" name="Content Placeholder 2">
            <a:extLst>
              <a:ext uri="{FF2B5EF4-FFF2-40B4-BE49-F238E27FC236}">
                <a16:creationId xmlns:a16="http://schemas.microsoft.com/office/drawing/2014/main" id="{7C09E375-2138-4AE4-AE1A-3DB364644B8A}"/>
              </a:ext>
            </a:extLst>
          </p:cNvPr>
          <p:cNvSpPr>
            <a:spLocks noGrp="1"/>
          </p:cNvSpPr>
          <p:nvPr>
            <p:ph idx="1"/>
          </p:nvPr>
        </p:nvSpPr>
        <p:spPr/>
        <p:txBody>
          <a:bodyPr/>
          <a:lstStyle/>
          <a:p>
            <a:r>
              <a:rPr lang="en-US" dirty="0"/>
              <a:t>The purpose of this session is NOT to make you network engineers</a:t>
            </a:r>
          </a:p>
          <a:p>
            <a:r>
              <a:rPr lang="en-US" dirty="0"/>
              <a:t>We will look briefly at networks, structures of networks and a little bit at protocols</a:t>
            </a:r>
          </a:p>
          <a:p>
            <a:r>
              <a:rPr lang="en-US" dirty="0"/>
              <a:t>The goal is mainly to give you an overview, with enough understanding to comprehend how it affects architecture and design</a:t>
            </a:r>
          </a:p>
          <a:p>
            <a:endParaRPr lang="en-US" dirty="0"/>
          </a:p>
        </p:txBody>
      </p:sp>
    </p:spTree>
    <p:extLst>
      <p:ext uri="{BB962C8B-B14F-4D97-AF65-F5344CB8AC3E}">
        <p14:creationId xmlns:p14="http://schemas.microsoft.com/office/powerpoint/2010/main" val="172860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AA4DD-A93F-05A7-21F2-0B10C5BF25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36DB18-8414-7C13-7CD0-5572A0EE3D6C}"/>
              </a:ext>
            </a:extLst>
          </p:cNvPr>
          <p:cNvSpPr>
            <a:spLocks noGrp="1"/>
          </p:cNvSpPr>
          <p:nvPr>
            <p:ph type="title"/>
          </p:nvPr>
        </p:nvSpPr>
        <p:spPr/>
        <p:txBody>
          <a:bodyPr/>
          <a:lstStyle/>
          <a:p>
            <a:r>
              <a:rPr lang="en-US" dirty="0"/>
              <a:t>Condensed Network History</a:t>
            </a:r>
          </a:p>
        </p:txBody>
      </p:sp>
      <p:sp>
        <p:nvSpPr>
          <p:cNvPr id="3" name="Content Placeholder 2">
            <a:extLst>
              <a:ext uri="{FF2B5EF4-FFF2-40B4-BE49-F238E27FC236}">
                <a16:creationId xmlns:a16="http://schemas.microsoft.com/office/drawing/2014/main" id="{EE947677-D1F2-3C27-A580-BEF747D2977B}"/>
              </a:ext>
            </a:extLst>
          </p:cNvPr>
          <p:cNvSpPr>
            <a:spLocks noGrp="1"/>
          </p:cNvSpPr>
          <p:nvPr>
            <p:ph idx="1"/>
          </p:nvPr>
        </p:nvSpPr>
        <p:spPr>
          <a:xfrm>
            <a:off x="1097280" y="1845734"/>
            <a:ext cx="10058400" cy="4313526"/>
          </a:xfrm>
        </p:spPr>
        <p:txBody>
          <a:bodyPr>
            <a:normAutofit fontScale="92500" lnSpcReduction="10000"/>
          </a:bodyPr>
          <a:lstStyle/>
          <a:p>
            <a:pPr>
              <a:buFont typeface="Arial" panose="020B0604020202020204" pitchFamily="34" charset="0"/>
              <a:buChar char="•"/>
            </a:pPr>
            <a:r>
              <a:rPr lang="en-US" dirty="0"/>
              <a:t> 1961 – idea of ARPANET (paper “Information Flow in Large Communication Nets”)</a:t>
            </a:r>
          </a:p>
          <a:p>
            <a:pPr lvl="1">
              <a:buFont typeface="Arial" panose="020B0604020202020204" pitchFamily="34" charset="0"/>
              <a:buChar char="•"/>
            </a:pPr>
            <a:r>
              <a:rPr lang="en-US" dirty="0"/>
              <a:t>idea of packet switching -&gt; modern internet</a:t>
            </a:r>
          </a:p>
          <a:p>
            <a:pPr>
              <a:buFont typeface="Arial" panose="020B0604020202020204" pitchFamily="34" charset="0"/>
              <a:buChar char="•"/>
            </a:pPr>
            <a:r>
              <a:rPr lang="en-US" dirty="0"/>
              <a:t> 1966 – ARPANET development started</a:t>
            </a:r>
          </a:p>
          <a:p>
            <a:pPr>
              <a:buFont typeface="Arial" panose="020B0604020202020204" pitchFamily="34" charset="0"/>
              <a:buChar char="•"/>
            </a:pPr>
            <a:r>
              <a:rPr lang="en-US" dirty="0"/>
              <a:t> 1969 – ARPANET is launched (first 2 nodes)</a:t>
            </a:r>
          </a:p>
          <a:p>
            <a:pPr>
              <a:buFont typeface="Arial" panose="020B0604020202020204" pitchFamily="34" charset="0"/>
              <a:buChar char="•"/>
            </a:pPr>
            <a:r>
              <a:rPr lang="en-US" dirty="0"/>
              <a:t> 1969 – first RFC </a:t>
            </a:r>
            <a:r>
              <a:rPr lang="en-US" dirty="0" err="1">
                <a:hlinkClick r:id="rId2"/>
              </a:rPr>
              <a:t>RFC</a:t>
            </a:r>
            <a:r>
              <a:rPr lang="en-US" dirty="0">
                <a:hlinkClick r:id="rId2"/>
              </a:rPr>
              <a:t> 1: Host Software</a:t>
            </a:r>
            <a:endParaRPr lang="en-US" dirty="0"/>
          </a:p>
          <a:p>
            <a:pPr>
              <a:buFont typeface="Arial" panose="020B0604020202020204" pitchFamily="34" charset="0"/>
              <a:buChar char="•"/>
            </a:pPr>
            <a:r>
              <a:rPr lang="en-US" dirty="0"/>
              <a:t> 1969 – “pre-router”</a:t>
            </a:r>
          </a:p>
          <a:p>
            <a:pPr>
              <a:buFont typeface="Arial" panose="020B0604020202020204" pitchFamily="34" charset="0"/>
              <a:buChar char="•"/>
            </a:pPr>
            <a:r>
              <a:rPr lang="en-US" dirty="0"/>
              <a:t>1970 – NetWare Core Protocol is created</a:t>
            </a:r>
          </a:p>
          <a:p>
            <a:pPr lvl="1">
              <a:buFont typeface="Arial" panose="020B0604020202020204" pitchFamily="34" charset="0"/>
              <a:buChar char="•"/>
            </a:pPr>
            <a:r>
              <a:rPr lang="en-US" dirty="0"/>
              <a:t>file sharing / access, printing, auth, </a:t>
            </a:r>
            <a:r>
              <a:rPr lang="en-US" dirty="0" err="1"/>
              <a:t>etc</a:t>
            </a:r>
            <a:endParaRPr lang="en-US" dirty="0"/>
          </a:p>
          <a:p>
            <a:pPr>
              <a:buFont typeface="Arial" panose="020B0604020202020204" pitchFamily="34" charset="0"/>
              <a:buChar char="•"/>
            </a:pPr>
            <a:r>
              <a:rPr lang="en-US" dirty="0"/>
              <a:t> 1971 – first email is sent</a:t>
            </a:r>
          </a:p>
          <a:p>
            <a:pPr>
              <a:buFont typeface="Arial" panose="020B0604020202020204" pitchFamily="34" charset="0"/>
              <a:buChar char="•"/>
            </a:pPr>
            <a:r>
              <a:rPr lang="en-US" dirty="0"/>
              <a:t> 1973 – Ethernet is developed</a:t>
            </a:r>
          </a:p>
          <a:p>
            <a:pPr>
              <a:buFont typeface="Arial" panose="020B0604020202020204" pitchFamily="34" charset="0"/>
              <a:buChar char="•"/>
            </a:pPr>
            <a:r>
              <a:rPr lang="en-US" dirty="0"/>
              <a:t> 1976 / 1978 – first routers are created</a:t>
            </a:r>
          </a:p>
        </p:txBody>
      </p:sp>
    </p:spTree>
    <p:extLst>
      <p:ext uri="{BB962C8B-B14F-4D97-AF65-F5344CB8AC3E}">
        <p14:creationId xmlns:p14="http://schemas.microsoft.com/office/powerpoint/2010/main" val="1962423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0AF36-7464-DB69-7D51-C180C72DB9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BEC13A-D533-3305-BFEB-9FE21F064919}"/>
              </a:ext>
            </a:extLst>
          </p:cNvPr>
          <p:cNvSpPr>
            <a:spLocks noGrp="1"/>
          </p:cNvSpPr>
          <p:nvPr>
            <p:ph type="title"/>
          </p:nvPr>
        </p:nvSpPr>
        <p:spPr/>
        <p:txBody>
          <a:bodyPr/>
          <a:lstStyle/>
          <a:p>
            <a:r>
              <a:rPr lang="en-US" dirty="0"/>
              <a:t>Condensed Network History</a:t>
            </a:r>
          </a:p>
        </p:txBody>
      </p:sp>
      <p:sp>
        <p:nvSpPr>
          <p:cNvPr id="3" name="Content Placeholder 2">
            <a:extLst>
              <a:ext uri="{FF2B5EF4-FFF2-40B4-BE49-F238E27FC236}">
                <a16:creationId xmlns:a16="http://schemas.microsoft.com/office/drawing/2014/main" id="{12647D74-B4BF-A3B1-C4A8-72EA0E9CB715}"/>
              </a:ext>
            </a:extLst>
          </p:cNvPr>
          <p:cNvSpPr>
            <a:spLocks noGrp="1"/>
          </p:cNvSpPr>
          <p:nvPr>
            <p:ph idx="1"/>
          </p:nvPr>
        </p:nvSpPr>
        <p:spPr>
          <a:xfrm>
            <a:off x="1097280" y="1845734"/>
            <a:ext cx="10058400" cy="4313526"/>
          </a:xfrm>
        </p:spPr>
        <p:txBody>
          <a:bodyPr>
            <a:normAutofit/>
          </a:bodyPr>
          <a:lstStyle/>
          <a:p>
            <a:pPr>
              <a:buFont typeface="Arial" panose="020B0604020202020204" pitchFamily="34" charset="0"/>
              <a:buChar char="•"/>
            </a:pPr>
            <a:r>
              <a:rPr lang="en-US" dirty="0"/>
              <a:t> 1978 – TCP/IP</a:t>
            </a:r>
          </a:p>
          <a:p>
            <a:pPr>
              <a:buFont typeface="Arial" panose="020B0604020202020204" pitchFamily="34" charset="0"/>
              <a:buChar char="•"/>
            </a:pPr>
            <a:r>
              <a:rPr lang="en-US" dirty="0"/>
              <a:t> 1981 – IPv4 – RFC 791</a:t>
            </a:r>
          </a:p>
          <a:p>
            <a:pPr>
              <a:buFont typeface="Arial" panose="020B0604020202020204" pitchFamily="34" charset="0"/>
              <a:buChar char="•"/>
            </a:pPr>
            <a:r>
              <a:rPr lang="en-US" dirty="0"/>
              <a:t> 1983 – ARPANET works on TCP/IP</a:t>
            </a:r>
          </a:p>
          <a:p>
            <a:pPr>
              <a:buFont typeface="Arial" panose="020B0604020202020204" pitchFamily="34" charset="0"/>
              <a:buChar char="•"/>
            </a:pPr>
            <a:r>
              <a:rPr lang="en-US" dirty="0"/>
              <a:t> 1983 – DNS is created</a:t>
            </a:r>
          </a:p>
          <a:p>
            <a:pPr>
              <a:buFont typeface="Arial" panose="020B0604020202020204" pitchFamily="34" charset="0"/>
              <a:buChar char="•"/>
            </a:pPr>
            <a:r>
              <a:rPr lang="en-US" dirty="0"/>
              <a:t> 1988 – </a:t>
            </a:r>
            <a:r>
              <a:rPr lang="en-US" dirty="0" err="1"/>
              <a:t>WaveLAN</a:t>
            </a:r>
            <a:r>
              <a:rPr lang="en-US" dirty="0"/>
              <a:t> (precursor to Wi-Fi)</a:t>
            </a:r>
          </a:p>
          <a:p>
            <a:pPr>
              <a:buFont typeface="Arial" panose="020B0604020202020204" pitchFamily="34" charset="0"/>
              <a:buChar char="•"/>
            </a:pPr>
            <a:r>
              <a:rPr lang="en-US" dirty="0"/>
              <a:t> 1988 – firewall idea</a:t>
            </a:r>
          </a:p>
          <a:p>
            <a:pPr>
              <a:buFont typeface="Arial" panose="020B0604020202020204" pitchFamily="34" charset="0"/>
              <a:buChar char="•"/>
            </a:pPr>
            <a:r>
              <a:rPr lang="en-US" dirty="0"/>
              <a:t> 1990 – first switch</a:t>
            </a:r>
          </a:p>
          <a:p>
            <a:pPr>
              <a:buFont typeface="Arial" panose="020B0604020202020204" pitchFamily="34" charset="0"/>
              <a:buChar char="•"/>
            </a:pPr>
            <a:r>
              <a:rPr lang="en-US" dirty="0"/>
              <a:t> 1996 – IPv6 (still not there)</a:t>
            </a:r>
          </a:p>
          <a:p>
            <a:pPr>
              <a:buFont typeface="Arial" panose="020B0604020202020204" pitchFamily="34" charset="0"/>
              <a:buChar char="•"/>
            </a:pPr>
            <a:r>
              <a:rPr lang="en-US" dirty="0"/>
              <a:t> 1997 – 802.11 (modern Wi-Fi, up to 2 Mbps)</a:t>
            </a:r>
          </a:p>
          <a:p>
            <a:pPr>
              <a:buFont typeface="Arial" panose="020B0604020202020204" pitchFamily="34" charset="0"/>
              <a:buChar char="•"/>
            </a:pPr>
            <a:endParaRPr lang="en-US"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2329128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0149F-55CB-873B-786E-567535D08B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D8E51A-6BF4-40F8-3A55-D9707B43B0B0}"/>
              </a:ext>
            </a:extLst>
          </p:cNvPr>
          <p:cNvSpPr>
            <a:spLocks noGrp="1"/>
          </p:cNvSpPr>
          <p:nvPr>
            <p:ph type="title"/>
          </p:nvPr>
        </p:nvSpPr>
        <p:spPr/>
        <p:txBody>
          <a:bodyPr/>
          <a:lstStyle/>
          <a:p>
            <a:r>
              <a:rPr lang="en-US" dirty="0"/>
              <a:t>Condensed Network History</a:t>
            </a:r>
          </a:p>
        </p:txBody>
      </p:sp>
      <p:sp>
        <p:nvSpPr>
          <p:cNvPr id="3" name="Content Placeholder 2">
            <a:extLst>
              <a:ext uri="{FF2B5EF4-FFF2-40B4-BE49-F238E27FC236}">
                <a16:creationId xmlns:a16="http://schemas.microsoft.com/office/drawing/2014/main" id="{F7660D04-5248-C5ED-E897-C64C46D41FE2}"/>
              </a:ext>
            </a:extLst>
          </p:cNvPr>
          <p:cNvSpPr>
            <a:spLocks noGrp="1"/>
          </p:cNvSpPr>
          <p:nvPr>
            <p:ph idx="1"/>
          </p:nvPr>
        </p:nvSpPr>
        <p:spPr>
          <a:xfrm>
            <a:off x="1097280" y="1845734"/>
            <a:ext cx="10058400" cy="4313526"/>
          </a:xfrm>
        </p:spPr>
        <p:txBody>
          <a:bodyPr>
            <a:normAutofit lnSpcReduction="10000"/>
          </a:bodyPr>
          <a:lstStyle/>
          <a:p>
            <a:pPr>
              <a:buFont typeface="Arial" panose="020B0604020202020204" pitchFamily="34" charset="0"/>
              <a:buChar char="•"/>
            </a:pPr>
            <a:r>
              <a:rPr lang="en-US" dirty="0"/>
              <a:t> 1999 – WEP (Wi-Fi encryption)</a:t>
            </a:r>
          </a:p>
          <a:p>
            <a:pPr>
              <a:buFont typeface="Arial" panose="020B0604020202020204" pitchFamily="34" charset="0"/>
              <a:buChar char="•"/>
            </a:pPr>
            <a:r>
              <a:rPr lang="en-US" dirty="0"/>
              <a:t> 2003 – 802.11g (up to 20 Mbps)</a:t>
            </a:r>
          </a:p>
          <a:p>
            <a:pPr>
              <a:buFont typeface="Arial" panose="020B0604020202020204" pitchFamily="34" charset="0"/>
              <a:buChar char="•"/>
            </a:pPr>
            <a:r>
              <a:rPr lang="en-US" dirty="0"/>
              <a:t> 2009 – 802.11n (5 GHz)</a:t>
            </a:r>
          </a:p>
          <a:p>
            <a:pPr>
              <a:buFont typeface="Arial" panose="020B0604020202020204" pitchFamily="34" charset="0"/>
              <a:buChar char="•"/>
            </a:pPr>
            <a:r>
              <a:rPr lang="en-US" dirty="0"/>
              <a:t> 2011 – 4G LTE =&gt; smartphone boom</a:t>
            </a:r>
          </a:p>
          <a:p>
            <a:pPr>
              <a:buFont typeface="Arial" panose="020B0604020202020204" pitchFamily="34" charset="0"/>
              <a:buChar char="•"/>
            </a:pPr>
            <a:r>
              <a:rPr lang="en-US" dirty="0"/>
              <a:t> 2014 – HTTP/2 (shared connections, non-blocking requests)</a:t>
            </a:r>
          </a:p>
          <a:p>
            <a:pPr>
              <a:buFont typeface="Arial" panose="020B0604020202020204" pitchFamily="34" charset="0"/>
              <a:buChar char="•"/>
            </a:pPr>
            <a:r>
              <a:rPr lang="en-US" dirty="0"/>
              <a:t> 2015 – Wi-Fi 5 (Gbps)</a:t>
            </a:r>
          </a:p>
          <a:p>
            <a:pPr>
              <a:buFont typeface="Arial" panose="020B0604020202020204" pitchFamily="34" charset="0"/>
              <a:buChar char="•"/>
            </a:pPr>
            <a:r>
              <a:rPr lang="en-US" dirty="0"/>
              <a:t> 2020 – 5G (low latency (to 1ms) =&gt; IoT, autonomous vehicles, AR/VR)</a:t>
            </a:r>
          </a:p>
          <a:p>
            <a:pPr>
              <a:buFont typeface="Arial" panose="020B0604020202020204" pitchFamily="34" charset="0"/>
              <a:buChar char="•"/>
            </a:pPr>
            <a:r>
              <a:rPr lang="en-US" dirty="0"/>
              <a:t> 2020 – HTTP/3 (always encrypted, better on unstable networks)</a:t>
            </a:r>
          </a:p>
          <a:p>
            <a:pPr>
              <a:buFont typeface="Arial" panose="020B0604020202020204" pitchFamily="34" charset="0"/>
              <a:buChar char="•"/>
            </a:pPr>
            <a:r>
              <a:rPr lang="en-US" dirty="0"/>
              <a:t> 2021 – Wi-Fi 6 (dense environments – airports, stadiums)</a:t>
            </a:r>
          </a:p>
          <a:p>
            <a:pPr>
              <a:buFont typeface="Arial" panose="020B0604020202020204" pitchFamily="34" charset="0"/>
              <a:buChar char="•"/>
            </a:pPr>
            <a:r>
              <a:rPr lang="en-US" dirty="0"/>
              <a:t> 2024 – Wi-Fi 7 (40+ Gbps, AR/VR, 8k streaming, metaverse)</a:t>
            </a:r>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347215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8B2DB-08A9-44F4-A496-3FA5A1400474}"/>
              </a:ext>
            </a:extLst>
          </p:cNvPr>
          <p:cNvSpPr>
            <a:spLocks noGrp="1"/>
          </p:cNvSpPr>
          <p:nvPr>
            <p:ph type="title"/>
          </p:nvPr>
        </p:nvSpPr>
        <p:spPr/>
        <p:txBody>
          <a:bodyPr/>
          <a:lstStyle/>
          <a:p>
            <a:r>
              <a:rPr lang="en-US" dirty="0"/>
              <a:t>Networking Terms</a:t>
            </a:r>
          </a:p>
        </p:txBody>
      </p:sp>
      <p:sp>
        <p:nvSpPr>
          <p:cNvPr id="3" name="Content Placeholder 2">
            <a:extLst>
              <a:ext uri="{FF2B5EF4-FFF2-40B4-BE49-F238E27FC236}">
                <a16:creationId xmlns:a16="http://schemas.microsoft.com/office/drawing/2014/main" id="{90EE4AAD-461A-4FE0-A9FF-A183477CFD7F}"/>
              </a:ext>
            </a:extLst>
          </p:cNvPr>
          <p:cNvSpPr>
            <a:spLocks noGrp="1"/>
          </p:cNvSpPr>
          <p:nvPr>
            <p:ph idx="1"/>
          </p:nvPr>
        </p:nvSpPr>
        <p:spPr>
          <a:xfrm>
            <a:off x="1097280" y="1845734"/>
            <a:ext cx="10058400" cy="4434296"/>
          </a:xfrm>
        </p:spPr>
        <p:txBody>
          <a:bodyPr>
            <a:normAutofit lnSpcReduction="10000"/>
          </a:bodyPr>
          <a:lstStyle/>
          <a:p>
            <a:r>
              <a:rPr lang="en-US" dirty="0"/>
              <a:t>Domain Name System (DNS)</a:t>
            </a:r>
          </a:p>
          <a:p>
            <a:pPr lvl="1">
              <a:buFont typeface="Arial" panose="020B0604020202020204" pitchFamily="34" charset="0"/>
              <a:buChar char="•"/>
            </a:pPr>
            <a:r>
              <a:rPr lang="en-US" dirty="0"/>
              <a:t>Translates Internet addresses to IP addresses (</a:t>
            </a:r>
            <a:r>
              <a:rPr lang="en-US" dirty="0" err="1"/>
              <a:t>nslookup</a:t>
            </a:r>
            <a:r>
              <a:rPr lang="en-US" dirty="0"/>
              <a:t> google.com)</a:t>
            </a:r>
          </a:p>
          <a:p>
            <a:pPr lvl="2">
              <a:buFont typeface="Arial" panose="020B0604020202020204" pitchFamily="34" charset="0"/>
              <a:buChar char="•"/>
            </a:pPr>
            <a:r>
              <a:rPr lang="en-US" sz="1600" dirty="0">
                <a:sym typeface="Wingdings" panose="05000000000000000000" pitchFamily="2" charset="2"/>
              </a:rPr>
              <a:t></a:t>
            </a:r>
            <a:r>
              <a:rPr lang="en-US" sz="1600" dirty="0"/>
              <a:t> know what computer to reach</a:t>
            </a:r>
          </a:p>
          <a:p>
            <a:pPr lvl="1">
              <a:buFont typeface="Arial" panose="020B0604020202020204" pitchFamily="34" charset="0"/>
              <a:buChar char="•"/>
            </a:pPr>
            <a:r>
              <a:rPr lang="en-US" dirty="0"/>
              <a:t>DNS-servers</a:t>
            </a:r>
          </a:p>
          <a:p>
            <a:pPr lvl="2">
              <a:buFont typeface="Arial" panose="020B0604020202020204" pitchFamily="34" charset="0"/>
              <a:buChar char="•"/>
            </a:pPr>
            <a:r>
              <a:rPr lang="en-US" sz="1600" dirty="0"/>
              <a:t>13 root servers</a:t>
            </a:r>
          </a:p>
          <a:p>
            <a:pPr lvl="3">
              <a:buFont typeface="Arial" panose="020B0604020202020204" pitchFamily="34" charset="0"/>
              <a:buChar char="•"/>
            </a:pPr>
            <a:r>
              <a:rPr lang="en-US" sz="1600" dirty="0"/>
              <a:t>Store referrals for top-level domains</a:t>
            </a:r>
          </a:p>
          <a:p>
            <a:pPr lvl="4">
              <a:buFont typeface="Arial" panose="020B0604020202020204" pitchFamily="34" charset="0"/>
              <a:buChar char="•"/>
            </a:pPr>
            <a:r>
              <a:rPr lang="en-US" sz="1600" dirty="0"/>
              <a:t>For .</a:t>
            </a:r>
            <a:r>
              <a:rPr lang="en-US" sz="1600" dirty="0" err="1"/>
              <a:t>edu</a:t>
            </a:r>
            <a:r>
              <a:rPr lang="en-US" sz="1600" dirty="0"/>
              <a:t> ask this server</a:t>
            </a:r>
          </a:p>
          <a:p>
            <a:pPr lvl="2">
              <a:buFont typeface="Arial" panose="020B0604020202020204" pitchFamily="34" charset="0"/>
              <a:buChar char="•"/>
            </a:pPr>
            <a:r>
              <a:rPr lang="en-US" sz="1600" dirty="0"/>
              <a:t>TLD (top-level domain) servers</a:t>
            </a:r>
          </a:p>
          <a:p>
            <a:pPr lvl="3">
              <a:buFont typeface="Arial" panose="020B0604020202020204" pitchFamily="34" charset="0"/>
              <a:buChar char="•"/>
            </a:pPr>
            <a:r>
              <a:rPr lang="en-US" sz="1600" dirty="0"/>
              <a:t>Knows which domain belongs to which authoritative server</a:t>
            </a:r>
          </a:p>
          <a:p>
            <a:pPr lvl="2">
              <a:buFont typeface="Arial" panose="020B0604020202020204" pitchFamily="34" charset="0"/>
              <a:buChar char="•"/>
            </a:pPr>
            <a:r>
              <a:rPr lang="en-US" sz="1600" dirty="0"/>
              <a:t>Authoritative servers</a:t>
            </a:r>
          </a:p>
          <a:p>
            <a:pPr lvl="3">
              <a:buFont typeface="Arial" panose="020B0604020202020204" pitchFamily="34" charset="0"/>
              <a:buChar char="•"/>
            </a:pPr>
            <a:r>
              <a:rPr lang="en-US" sz="1600" dirty="0"/>
              <a:t>Own domains</a:t>
            </a:r>
          </a:p>
          <a:p>
            <a:pPr lvl="2">
              <a:buFont typeface="Arial" panose="020B0604020202020204" pitchFamily="34" charset="0"/>
              <a:buChar char="•"/>
            </a:pPr>
            <a:r>
              <a:rPr lang="en-US" sz="1600" dirty="0"/>
              <a:t>Recursive resolvers</a:t>
            </a:r>
          </a:p>
          <a:p>
            <a:pPr lvl="3">
              <a:buFont typeface="Arial" panose="020B0604020202020204" pitchFamily="34" charset="0"/>
              <a:buChar char="•"/>
            </a:pPr>
            <a:r>
              <a:rPr lang="en-US" sz="1600" dirty="0"/>
              <a:t>Local ISPs, Google 8.8.8.8, Cloudflare 1.1.1.1</a:t>
            </a:r>
          </a:p>
          <a:p>
            <a:pPr lvl="3">
              <a:buFont typeface="Arial" panose="020B0604020202020204" pitchFamily="34" charset="0"/>
              <a:buChar char="•"/>
            </a:pPr>
            <a:r>
              <a:rPr lang="en-US" sz="1600" dirty="0"/>
              <a:t>Cache &amp; ask</a:t>
            </a:r>
          </a:p>
          <a:p>
            <a:pPr lvl="1">
              <a:buFont typeface="Arial" panose="020B0604020202020204" pitchFamily="34" charset="0"/>
              <a:buChar char="•"/>
            </a:pPr>
            <a:r>
              <a:rPr lang="en-US" dirty="0"/>
              <a:t>Update delays (a lot is cached) </a:t>
            </a:r>
            <a:r>
              <a:rPr lang="en-US" dirty="0">
                <a:sym typeface="Wingdings" panose="05000000000000000000" pitchFamily="2" charset="2"/>
              </a:rPr>
              <a:t></a:t>
            </a:r>
            <a:r>
              <a:rPr lang="en-US" dirty="0"/>
              <a:t> cannot switch instantly </a:t>
            </a:r>
            <a:r>
              <a:rPr lang="en-US" dirty="0">
                <a:sym typeface="Wingdings" panose="05000000000000000000" pitchFamily="2" charset="2"/>
              </a:rPr>
              <a:t></a:t>
            </a:r>
            <a:r>
              <a:rPr lang="en-US" dirty="0"/>
              <a:t> some traffic flows to old servers</a:t>
            </a:r>
          </a:p>
        </p:txBody>
      </p:sp>
    </p:spTree>
    <p:extLst>
      <p:ext uri="{BB962C8B-B14F-4D97-AF65-F5344CB8AC3E}">
        <p14:creationId xmlns:p14="http://schemas.microsoft.com/office/powerpoint/2010/main" val="3919321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75F7E-044A-9E81-DFC5-485A41A80C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A22B7-AD33-0E4F-3CDF-395A4CE5366A}"/>
              </a:ext>
            </a:extLst>
          </p:cNvPr>
          <p:cNvSpPr>
            <a:spLocks noGrp="1"/>
          </p:cNvSpPr>
          <p:nvPr>
            <p:ph type="title"/>
          </p:nvPr>
        </p:nvSpPr>
        <p:spPr/>
        <p:txBody>
          <a:bodyPr/>
          <a:lstStyle/>
          <a:p>
            <a:r>
              <a:rPr lang="en-US" dirty="0"/>
              <a:t>Networking Terms</a:t>
            </a:r>
          </a:p>
        </p:txBody>
      </p:sp>
      <p:sp>
        <p:nvSpPr>
          <p:cNvPr id="3" name="Content Placeholder 2">
            <a:extLst>
              <a:ext uri="{FF2B5EF4-FFF2-40B4-BE49-F238E27FC236}">
                <a16:creationId xmlns:a16="http://schemas.microsoft.com/office/drawing/2014/main" id="{84558035-2C5C-937F-32FB-47F6FA3591F5}"/>
              </a:ext>
            </a:extLst>
          </p:cNvPr>
          <p:cNvSpPr>
            <a:spLocks noGrp="1"/>
          </p:cNvSpPr>
          <p:nvPr>
            <p:ph idx="1"/>
          </p:nvPr>
        </p:nvSpPr>
        <p:spPr/>
        <p:txBody>
          <a:bodyPr>
            <a:normAutofit/>
          </a:bodyPr>
          <a:lstStyle/>
          <a:p>
            <a:r>
              <a:rPr lang="en-US" dirty="0"/>
              <a:t>Dynamic Host Configuration Protocol (DHCP)</a:t>
            </a:r>
          </a:p>
          <a:p>
            <a:pPr lvl="1">
              <a:buFont typeface="Arial" panose="020B0604020202020204" pitchFamily="34" charset="0"/>
              <a:buChar char="•"/>
            </a:pPr>
            <a:r>
              <a:rPr lang="en-US" dirty="0"/>
              <a:t>Automatically assigns IP addresses to the devices on a network</a:t>
            </a:r>
          </a:p>
          <a:p>
            <a:pPr lvl="1">
              <a:buFont typeface="Arial" panose="020B0604020202020204" pitchFamily="34" charset="0"/>
              <a:buChar char="•"/>
            </a:pPr>
            <a:r>
              <a:rPr lang="en-US" dirty="0"/>
              <a:t>From a pre-configured range of allowable IP addresses</a:t>
            </a:r>
          </a:p>
          <a:p>
            <a:pPr lvl="1">
              <a:buFont typeface="Arial" panose="020B0604020202020204" pitchFamily="34" charset="0"/>
              <a:buChar char="•"/>
            </a:pPr>
            <a:r>
              <a:rPr lang="en-US" dirty="0"/>
              <a:t>Avoid conflicts for self-appointed IPs</a:t>
            </a:r>
          </a:p>
          <a:p>
            <a:pPr lvl="1"/>
            <a:endParaRPr lang="en-US" dirty="0"/>
          </a:p>
          <a:p>
            <a:pPr lvl="1">
              <a:buFont typeface="Arial" panose="020B0604020202020204" pitchFamily="34" charset="0"/>
              <a:buChar char="•"/>
            </a:pPr>
            <a:r>
              <a:rPr lang="en-US" dirty="0"/>
              <a:t>Computer joins a network</a:t>
            </a:r>
          </a:p>
          <a:p>
            <a:pPr lvl="1">
              <a:buFont typeface="Arial" panose="020B0604020202020204" pitchFamily="34" charset="0"/>
              <a:buChar char="•"/>
            </a:pPr>
            <a:r>
              <a:rPr lang="en-US" dirty="0"/>
              <a:t>Computer sends a broadcast 255.255.255.255:67 – who is a DCHP server here?</a:t>
            </a:r>
          </a:p>
          <a:p>
            <a:pPr lvl="2">
              <a:buFont typeface="Arial" panose="020B0604020202020204" pitchFamily="34" charset="0"/>
              <a:buChar char="•"/>
            </a:pPr>
            <a:r>
              <a:rPr lang="en-US" sz="1600" dirty="0"/>
              <a:t>255.255.255.255 – to every computer in the network</a:t>
            </a:r>
          </a:p>
          <a:p>
            <a:pPr lvl="1">
              <a:buFont typeface="Arial" panose="020B0604020202020204" pitchFamily="34" charset="0"/>
              <a:buChar char="•"/>
            </a:pPr>
            <a:r>
              <a:rPr lang="en-US" dirty="0"/>
              <a:t>DHCP server replies with an available IP-address</a:t>
            </a:r>
          </a:p>
          <a:p>
            <a:pPr lvl="1">
              <a:buFont typeface="Arial" panose="020B0604020202020204" pitchFamily="34" charset="0"/>
              <a:buChar char="•"/>
            </a:pPr>
            <a:r>
              <a:rPr lang="en-US" dirty="0"/>
              <a:t>Computer confirms</a:t>
            </a:r>
          </a:p>
        </p:txBody>
      </p:sp>
    </p:spTree>
    <p:extLst>
      <p:ext uri="{BB962C8B-B14F-4D97-AF65-F5344CB8AC3E}">
        <p14:creationId xmlns:p14="http://schemas.microsoft.com/office/powerpoint/2010/main" val="31305817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62066-9239-D9AA-88D5-1C44DD61B1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236C53-38FF-D370-953E-D1DB84E82408}"/>
              </a:ext>
            </a:extLst>
          </p:cNvPr>
          <p:cNvSpPr>
            <a:spLocks noGrp="1"/>
          </p:cNvSpPr>
          <p:nvPr>
            <p:ph type="title"/>
          </p:nvPr>
        </p:nvSpPr>
        <p:spPr/>
        <p:txBody>
          <a:bodyPr/>
          <a:lstStyle/>
          <a:p>
            <a:r>
              <a:rPr lang="en-US" dirty="0"/>
              <a:t>Networking Terms</a:t>
            </a:r>
          </a:p>
        </p:txBody>
      </p:sp>
      <p:sp>
        <p:nvSpPr>
          <p:cNvPr id="3" name="Content Placeholder 2">
            <a:extLst>
              <a:ext uri="{FF2B5EF4-FFF2-40B4-BE49-F238E27FC236}">
                <a16:creationId xmlns:a16="http://schemas.microsoft.com/office/drawing/2014/main" id="{75593ECE-4E17-DECD-D1D9-BE2E7EAF1B57}"/>
              </a:ext>
            </a:extLst>
          </p:cNvPr>
          <p:cNvSpPr>
            <a:spLocks noGrp="1"/>
          </p:cNvSpPr>
          <p:nvPr>
            <p:ph idx="1"/>
          </p:nvPr>
        </p:nvSpPr>
        <p:spPr/>
        <p:txBody>
          <a:bodyPr>
            <a:normAutofit/>
          </a:bodyPr>
          <a:lstStyle/>
          <a:p>
            <a:r>
              <a:rPr lang="en-US" dirty="0"/>
              <a:t>Ethernet</a:t>
            </a:r>
          </a:p>
          <a:p>
            <a:pPr lvl="1">
              <a:buFont typeface="Arial" panose="020B0604020202020204" pitchFamily="34" charset="0"/>
              <a:buChar char="•"/>
            </a:pPr>
            <a:r>
              <a:rPr lang="en-US" dirty="0"/>
              <a:t>Set of networking standards for wired networks</a:t>
            </a:r>
          </a:p>
          <a:p>
            <a:pPr lvl="1">
              <a:buFont typeface="Arial" panose="020B0604020202020204" pitchFamily="34" charset="0"/>
              <a:buChar char="•"/>
            </a:pPr>
            <a:r>
              <a:rPr lang="en-US" dirty="0"/>
              <a:t>There are alternatives:</a:t>
            </a:r>
          </a:p>
          <a:p>
            <a:pPr lvl="2">
              <a:buFont typeface="Arial" panose="020B0604020202020204" pitchFamily="34" charset="0"/>
              <a:buChar char="•"/>
            </a:pPr>
            <a:r>
              <a:rPr lang="en-US" sz="1600" dirty="0"/>
              <a:t>Fiber-optic links</a:t>
            </a:r>
          </a:p>
          <a:p>
            <a:pPr lvl="2">
              <a:buFont typeface="Arial" panose="020B0604020202020204" pitchFamily="34" charset="0"/>
              <a:buChar char="•"/>
            </a:pPr>
            <a:r>
              <a:rPr lang="en-US" sz="1600" dirty="0"/>
              <a:t>Power line communications (via electrical network)</a:t>
            </a:r>
          </a:p>
          <a:p>
            <a:pPr lvl="2">
              <a:buFont typeface="Arial" panose="020B0604020202020204" pitchFamily="34" charset="0"/>
              <a:buChar char="•"/>
            </a:pPr>
            <a:r>
              <a:rPr lang="en-US" sz="1600" dirty="0"/>
              <a:t>Coaxial cables</a:t>
            </a:r>
          </a:p>
          <a:p>
            <a:pPr lvl="2">
              <a:buFont typeface="Arial" panose="020B0604020202020204" pitchFamily="34" charset="0"/>
              <a:buChar char="•"/>
            </a:pPr>
            <a:r>
              <a:rPr lang="en-US" sz="1600" dirty="0" err="1"/>
              <a:t>etc</a:t>
            </a:r>
            <a:endParaRPr lang="en-US" sz="1600" dirty="0"/>
          </a:p>
          <a:p>
            <a:pPr lvl="1">
              <a:buFont typeface="Arial" panose="020B0604020202020204" pitchFamily="34" charset="0"/>
              <a:buChar char="•"/>
            </a:pPr>
            <a:r>
              <a:rPr lang="en-US" dirty="0"/>
              <a:t>Most used</a:t>
            </a:r>
          </a:p>
          <a:p>
            <a:pPr lvl="1">
              <a:buFont typeface="Arial" panose="020B0604020202020204" pitchFamily="34" charset="0"/>
              <a:buChar char="•"/>
            </a:pPr>
            <a:r>
              <a:rPr lang="en-US" dirty="0"/>
              <a:t>Faster than Wi-Fi</a:t>
            </a:r>
          </a:p>
          <a:p>
            <a:pPr lvl="1">
              <a:buFont typeface="Arial" panose="020B0604020202020204" pitchFamily="34" charset="0"/>
              <a:buChar char="•"/>
            </a:pPr>
            <a:r>
              <a:rPr lang="en-US" dirty="0"/>
              <a:t>More reliable than Wi-Fi</a:t>
            </a:r>
          </a:p>
          <a:p>
            <a:pPr lvl="1">
              <a:buFont typeface="Arial" panose="020B0604020202020204" pitchFamily="34" charset="0"/>
              <a:buChar char="•"/>
            </a:pPr>
            <a:r>
              <a:rPr lang="en-US" dirty="0"/>
              <a:t>Cables </a:t>
            </a:r>
            <a:r>
              <a:rPr lang="en-US" dirty="0">
                <a:sym typeface="Wingdings" panose="05000000000000000000" pitchFamily="2" charset="2"/>
              </a:rPr>
              <a:t></a:t>
            </a:r>
            <a:endParaRPr lang="en-US" dirty="0"/>
          </a:p>
        </p:txBody>
      </p:sp>
    </p:spTree>
    <p:extLst>
      <p:ext uri="{BB962C8B-B14F-4D97-AF65-F5344CB8AC3E}">
        <p14:creationId xmlns:p14="http://schemas.microsoft.com/office/powerpoint/2010/main" val="1101903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97A1A-815E-546F-9CE3-490FD7C206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6D7C1A-E169-6FF0-B614-51FF6BC269E4}"/>
              </a:ext>
            </a:extLst>
          </p:cNvPr>
          <p:cNvSpPr>
            <a:spLocks noGrp="1"/>
          </p:cNvSpPr>
          <p:nvPr>
            <p:ph type="title"/>
          </p:nvPr>
        </p:nvSpPr>
        <p:spPr/>
        <p:txBody>
          <a:bodyPr/>
          <a:lstStyle/>
          <a:p>
            <a:r>
              <a:rPr lang="en-US" dirty="0"/>
              <a:t>Networking Terms</a:t>
            </a:r>
          </a:p>
        </p:txBody>
      </p:sp>
      <p:sp>
        <p:nvSpPr>
          <p:cNvPr id="3" name="Content Placeholder 2">
            <a:extLst>
              <a:ext uri="{FF2B5EF4-FFF2-40B4-BE49-F238E27FC236}">
                <a16:creationId xmlns:a16="http://schemas.microsoft.com/office/drawing/2014/main" id="{C48B5C76-52A0-967C-5384-C6F22A731881}"/>
              </a:ext>
            </a:extLst>
          </p:cNvPr>
          <p:cNvSpPr>
            <a:spLocks noGrp="1"/>
          </p:cNvSpPr>
          <p:nvPr>
            <p:ph idx="1"/>
          </p:nvPr>
        </p:nvSpPr>
        <p:spPr>
          <a:xfrm>
            <a:off x="1097280" y="1845734"/>
            <a:ext cx="10058400" cy="4606824"/>
          </a:xfrm>
        </p:spPr>
        <p:txBody>
          <a:bodyPr>
            <a:normAutofit/>
          </a:bodyPr>
          <a:lstStyle/>
          <a:p>
            <a:r>
              <a:rPr lang="en-US" dirty="0"/>
              <a:t>Virtual Private Network (VPN): </a:t>
            </a:r>
          </a:p>
          <a:p>
            <a:pPr lvl="1">
              <a:buFont typeface="Arial" panose="020B0604020202020204" pitchFamily="34" charset="0"/>
              <a:buChar char="•"/>
            </a:pPr>
            <a:r>
              <a:rPr lang="en-US" dirty="0"/>
              <a:t>Creates a secure channel between 2 networks</a:t>
            </a:r>
          </a:p>
          <a:p>
            <a:pPr lvl="1">
              <a:buFont typeface="Arial" panose="020B0604020202020204" pitchFamily="34" charset="0"/>
              <a:buChar char="•"/>
            </a:pPr>
            <a:r>
              <a:rPr lang="en-US" dirty="0"/>
              <a:t>Networks think they are the same</a:t>
            </a:r>
          </a:p>
          <a:p>
            <a:pPr lvl="1">
              <a:buFont typeface="Arial" panose="020B0604020202020204" pitchFamily="34" charset="0"/>
              <a:buChar char="•"/>
            </a:pPr>
            <a:r>
              <a:rPr lang="en-US" dirty="0"/>
              <a:t>Encrypted - Outsiders do not see what’s in the channel</a:t>
            </a:r>
          </a:p>
          <a:p>
            <a:pPr lvl="1">
              <a:buFont typeface="Arial" panose="020B0604020202020204" pitchFamily="34" charset="0"/>
              <a:buChar char="•"/>
            </a:pPr>
            <a:r>
              <a:rPr lang="en-US" dirty="0"/>
              <a:t>Usage</a:t>
            </a:r>
          </a:p>
          <a:p>
            <a:pPr lvl="2">
              <a:buFont typeface="Arial" panose="020B0604020202020204" pitchFamily="34" charset="0"/>
              <a:buChar char="•"/>
            </a:pPr>
            <a:r>
              <a:rPr lang="en-US" sz="1600" dirty="0"/>
              <a:t>Connectivity across branches</a:t>
            </a:r>
          </a:p>
          <a:p>
            <a:pPr lvl="2">
              <a:buFont typeface="Arial" panose="020B0604020202020204" pitchFamily="34" charset="0"/>
              <a:buChar char="•"/>
            </a:pPr>
            <a:r>
              <a:rPr lang="en-US" sz="1600" dirty="0"/>
              <a:t>ATM to bank</a:t>
            </a:r>
          </a:p>
          <a:p>
            <a:pPr lvl="2">
              <a:buFont typeface="Arial" panose="020B0604020202020204" pitchFamily="34" charset="0"/>
              <a:buChar char="•"/>
            </a:pPr>
            <a:r>
              <a:rPr lang="en-US" sz="1600" dirty="0"/>
              <a:t>Personal privacy / security in public networks</a:t>
            </a:r>
          </a:p>
          <a:p>
            <a:pPr lvl="2">
              <a:buFont typeface="Arial" panose="020B0604020202020204" pitchFamily="34" charset="0"/>
              <a:buChar char="•"/>
            </a:pPr>
            <a:r>
              <a:rPr lang="en-US" sz="1600" dirty="0"/>
              <a:t>Regional restrictions (mask the output point)</a:t>
            </a:r>
          </a:p>
          <a:p>
            <a:pPr lvl="2">
              <a:buFont typeface="Arial" panose="020B0604020202020204" pitchFamily="34" charset="0"/>
              <a:buChar char="•"/>
            </a:pPr>
            <a:r>
              <a:rPr lang="en-US" sz="1600" dirty="0"/>
              <a:t>Censorship avoidance</a:t>
            </a:r>
          </a:p>
          <a:p>
            <a:pPr lvl="2">
              <a:buFont typeface="Arial" panose="020B0604020202020204" pitchFamily="34" charset="0"/>
              <a:buChar char="•"/>
            </a:pPr>
            <a:r>
              <a:rPr lang="en-US" sz="1600" dirty="0"/>
              <a:t>Torrents</a:t>
            </a:r>
          </a:p>
          <a:p>
            <a:pPr lvl="1">
              <a:buFont typeface="Arial" panose="020B0604020202020204" pitchFamily="34" charset="0"/>
              <a:buChar char="•"/>
            </a:pPr>
            <a:r>
              <a:rPr lang="en-US" dirty="0"/>
              <a:t>Not anonymous!!!</a:t>
            </a:r>
          </a:p>
          <a:p>
            <a:pPr lvl="2">
              <a:buFont typeface="Arial" panose="020B0604020202020204" pitchFamily="34" charset="0"/>
              <a:buChar char="•"/>
            </a:pPr>
            <a:r>
              <a:rPr lang="en-US" sz="1600" dirty="0"/>
              <a:t>Private VPN-servers hold logs (almost all of them)</a:t>
            </a:r>
          </a:p>
          <a:p>
            <a:pPr lvl="2">
              <a:buFont typeface="Arial" panose="020B0604020202020204" pitchFamily="34" charset="0"/>
              <a:buChar char="•"/>
            </a:pPr>
            <a:r>
              <a:rPr lang="en-US" sz="1600" dirty="0"/>
              <a:t>Don’t use for piracy, of course</a:t>
            </a:r>
          </a:p>
        </p:txBody>
      </p:sp>
    </p:spTree>
    <p:extLst>
      <p:ext uri="{BB962C8B-B14F-4D97-AF65-F5344CB8AC3E}">
        <p14:creationId xmlns:p14="http://schemas.microsoft.com/office/powerpoint/2010/main" val="3589760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5CC9A-70F4-B90B-CCDC-49B2997189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7D29CE-A1BC-5C22-A857-D993E182B709}"/>
              </a:ext>
            </a:extLst>
          </p:cNvPr>
          <p:cNvSpPr>
            <a:spLocks noGrp="1"/>
          </p:cNvSpPr>
          <p:nvPr>
            <p:ph type="title"/>
          </p:nvPr>
        </p:nvSpPr>
        <p:spPr/>
        <p:txBody>
          <a:bodyPr/>
          <a:lstStyle/>
          <a:p>
            <a:r>
              <a:rPr lang="en-US" dirty="0"/>
              <a:t>Networking Architecture Terms (Legacy)</a:t>
            </a:r>
          </a:p>
        </p:txBody>
      </p:sp>
      <p:sp>
        <p:nvSpPr>
          <p:cNvPr id="3" name="Content Placeholder 2">
            <a:extLst>
              <a:ext uri="{FF2B5EF4-FFF2-40B4-BE49-F238E27FC236}">
                <a16:creationId xmlns:a16="http://schemas.microsoft.com/office/drawing/2014/main" id="{98B843CD-9E32-4196-9A0E-5B785A6776B3}"/>
              </a:ext>
            </a:extLst>
          </p:cNvPr>
          <p:cNvSpPr>
            <a:spLocks noGrp="1"/>
          </p:cNvSpPr>
          <p:nvPr>
            <p:ph idx="1"/>
          </p:nvPr>
        </p:nvSpPr>
        <p:spPr/>
        <p:txBody>
          <a:bodyPr>
            <a:normAutofit/>
          </a:bodyPr>
          <a:lstStyle/>
          <a:p>
            <a:r>
              <a:rPr lang="en-US" dirty="0"/>
              <a:t>Bus - common backbone to connect all devices (like a hardware bus). Signals in both directions</a:t>
            </a:r>
          </a:p>
          <a:p>
            <a:pPr lvl="1">
              <a:buFont typeface="Arial" panose="020B0604020202020204" pitchFamily="34" charset="0"/>
              <a:buChar char="•"/>
            </a:pPr>
            <a:r>
              <a:rPr lang="en-US" dirty="0"/>
              <a:t>Pros: </a:t>
            </a:r>
          </a:p>
          <a:p>
            <a:pPr lvl="2">
              <a:buFont typeface="Arial" panose="020B0604020202020204" pitchFamily="34" charset="0"/>
              <a:buChar char="•"/>
            </a:pPr>
            <a:r>
              <a:rPr lang="en-US" sz="1600" dirty="0"/>
              <a:t>Simple &amp; cheap</a:t>
            </a:r>
          </a:p>
          <a:p>
            <a:pPr lvl="1">
              <a:buFont typeface="Arial" panose="020B0604020202020204" pitchFamily="34" charset="0"/>
              <a:buChar char="•"/>
            </a:pPr>
            <a:r>
              <a:rPr lang="en-US" dirty="0"/>
              <a:t>Cons: </a:t>
            </a:r>
          </a:p>
          <a:p>
            <a:pPr lvl="2">
              <a:buFont typeface="Arial" panose="020B0604020202020204" pitchFamily="34" charset="0"/>
              <a:buChar char="•"/>
            </a:pPr>
            <a:r>
              <a:rPr lang="en-US" sz="1600" dirty="0"/>
              <a:t>1 failure </a:t>
            </a:r>
            <a:r>
              <a:rPr lang="en-US" sz="1600" dirty="0">
                <a:sym typeface="Wingdings" panose="05000000000000000000" pitchFamily="2" charset="2"/>
              </a:rPr>
              <a:t></a:t>
            </a:r>
            <a:r>
              <a:rPr lang="en-US" sz="1600" dirty="0"/>
              <a:t> network is gone</a:t>
            </a:r>
          </a:p>
          <a:p>
            <a:pPr lvl="2">
              <a:buFont typeface="Arial" panose="020B0604020202020204" pitchFamily="34" charset="0"/>
              <a:buChar char="•"/>
            </a:pPr>
            <a:r>
              <a:rPr lang="en-US" sz="1600" dirty="0"/>
              <a:t>Collisions</a:t>
            </a:r>
          </a:p>
          <a:p>
            <a:pPr lvl="3">
              <a:buFont typeface="Arial" panose="020B0604020202020204" pitchFamily="34" charset="0"/>
              <a:buChar char="•"/>
            </a:pPr>
            <a:r>
              <a:rPr lang="en-US" sz="1600" dirty="0"/>
              <a:t>2 devices transmit towards each other</a:t>
            </a:r>
          </a:p>
          <a:p>
            <a:pPr lvl="3">
              <a:buFont typeface="Arial" panose="020B0604020202020204" pitchFamily="34" charset="0"/>
              <a:buChar char="•"/>
            </a:pPr>
            <a:r>
              <a:rPr lang="en-US" sz="1600" dirty="0"/>
              <a:t>Signal interference</a:t>
            </a:r>
          </a:p>
          <a:p>
            <a:pPr lvl="3">
              <a:buFont typeface="Arial" panose="020B0604020202020204" pitchFamily="34" charset="0"/>
              <a:buChar char="•"/>
            </a:pPr>
            <a:r>
              <a:rPr lang="en-US" sz="1600" dirty="0"/>
              <a:t>Impossible to decode</a:t>
            </a:r>
          </a:p>
          <a:p>
            <a:pPr lvl="1">
              <a:buFont typeface="Arial" panose="020B0604020202020204" pitchFamily="34" charset="0"/>
              <a:buChar char="•"/>
            </a:pPr>
            <a:r>
              <a:rPr lang="en-US" sz="1900" dirty="0"/>
              <a:t>Usage:</a:t>
            </a:r>
          </a:p>
          <a:p>
            <a:pPr lvl="2">
              <a:buFont typeface="Arial" panose="020B0604020202020204" pitchFamily="34" charset="0"/>
              <a:buChar char="•"/>
            </a:pPr>
            <a:r>
              <a:rPr lang="en-US" sz="1700" dirty="0"/>
              <a:t>Early Ethernet</a:t>
            </a:r>
          </a:p>
        </p:txBody>
      </p:sp>
      <p:sp>
        <p:nvSpPr>
          <p:cNvPr id="4" name="Rectangle 3">
            <a:extLst>
              <a:ext uri="{FF2B5EF4-FFF2-40B4-BE49-F238E27FC236}">
                <a16:creationId xmlns:a16="http://schemas.microsoft.com/office/drawing/2014/main" id="{08D3D0E3-4FD5-5F3A-0712-63FFF504D5B0}"/>
              </a:ext>
            </a:extLst>
          </p:cNvPr>
          <p:cNvSpPr/>
          <p:nvPr/>
        </p:nvSpPr>
        <p:spPr>
          <a:xfrm>
            <a:off x="1300612" y="5977468"/>
            <a:ext cx="6127960" cy="369332"/>
          </a:xfrm>
          <a:prstGeom prst="rect">
            <a:avLst/>
          </a:prstGeom>
        </p:spPr>
        <p:txBody>
          <a:bodyPr wrap="none">
            <a:spAutoFit/>
          </a:bodyPr>
          <a:lstStyle/>
          <a:p>
            <a:r>
              <a:rPr lang="en-US" dirty="0">
                <a:hlinkClick r:id="rId2"/>
              </a:rPr>
              <a:t>https://www.lifewire.com/computer-network-topology-817884</a:t>
            </a:r>
            <a:endParaRPr lang="en-US" dirty="0"/>
          </a:p>
        </p:txBody>
      </p:sp>
      <p:pic>
        <p:nvPicPr>
          <p:cNvPr id="5" name="Picture 4">
            <a:extLst>
              <a:ext uri="{FF2B5EF4-FFF2-40B4-BE49-F238E27FC236}">
                <a16:creationId xmlns:a16="http://schemas.microsoft.com/office/drawing/2014/main" id="{904B9B07-4461-828D-FA75-D4B238690BEC}"/>
              </a:ext>
            </a:extLst>
          </p:cNvPr>
          <p:cNvPicPr>
            <a:picLocks noChangeAspect="1"/>
          </p:cNvPicPr>
          <p:nvPr/>
        </p:nvPicPr>
        <p:blipFill>
          <a:blip r:embed="rId3"/>
          <a:stretch>
            <a:fillRect/>
          </a:stretch>
        </p:blipFill>
        <p:spPr>
          <a:xfrm>
            <a:off x="5198308" y="3429000"/>
            <a:ext cx="5362149" cy="1808715"/>
          </a:xfrm>
          <a:prstGeom prst="rect">
            <a:avLst/>
          </a:prstGeom>
        </p:spPr>
      </p:pic>
    </p:spTree>
    <p:extLst>
      <p:ext uri="{BB962C8B-B14F-4D97-AF65-F5344CB8AC3E}">
        <p14:creationId xmlns:p14="http://schemas.microsoft.com/office/powerpoint/2010/main" val="14605049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C8ADA-10F9-5654-2E2F-97D2BDD69C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F93394-1629-CD66-3F80-D5400AB2A02A}"/>
              </a:ext>
            </a:extLst>
          </p:cNvPr>
          <p:cNvSpPr>
            <a:spLocks noGrp="1"/>
          </p:cNvSpPr>
          <p:nvPr>
            <p:ph type="title"/>
          </p:nvPr>
        </p:nvSpPr>
        <p:spPr/>
        <p:txBody>
          <a:bodyPr/>
          <a:lstStyle/>
          <a:p>
            <a:r>
              <a:rPr lang="en-US" dirty="0"/>
              <a:t>Networking Architecture Terms (Legacy)</a:t>
            </a:r>
          </a:p>
        </p:txBody>
      </p:sp>
      <p:sp>
        <p:nvSpPr>
          <p:cNvPr id="3" name="Content Placeholder 2">
            <a:extLst>
              <a:ext uri="{FF2B5EF4-FFF2-40B4-BE49-F238E27FC236}">
                <a16:creationId xmlns:a16="http://schemas.microsoft.com/office/drawing/2014/main" id="{8AFCBFA7-C43D-59D1-2103-0B4982DE4617}"/>
              </a:ext>
            </a:extLst>
          </p:cNvPr>
          <p:cNvSpPr>
            <a:spLocks noGrp="1"/>
          </p:cNvSpPr>
          <p:nvPr>
            <p:ph idx="1"/>
          </p:nvPr>
        </p:nvSpPr>
        <p:spPr/>
        <p:txBody>
          <a:bodyPr>
            <a:normAutofit/>
          </a:bodyPr>
          <a:lstStyle/>
          <a:p>
            <a:r>
              <a:rPr lang="en-US" dirty="0"/>
              <a:t>Ring - Messages travel through a ring in the same direction</a:t>
            </a:r>
          </a:p>
          <a:p>
            <a:pPr lvl="1">
              <a:buFont typeface="Arial" panose="020B0604020202020204" pitchFamily="34" charset="0"/>
              <a:buChar char="•"/>
            </a:pPr>
            <a:r>
              <a:rPr lang="en-US" dirty="0"/>
              <a:t>Pros: </a:t>
            </a:r>
          </a:p>
          <a:p>
            <a:pPr lvl="2">
              <a:buFont typeface="Arial" panose="020B0604020202020204" pitchFamily="34" charset="0"/>
              <a:buChar char="•"/>
            </a:pPr>
            <a:r>
              <a:rPr lang="en-US" sz="1600" dirty="0"/>
              <a:t>Simple &amp; cheap</a:t>
            </a:r>
          </a:p>
          <a:p>
            <a:pPr lvl="2">
              <a:buFont typeface="Arial" panose="020B0604020202020204" pitchFamily="34" charset="0"/>
              <a:buChar char="•"/>
            </a:pPr>
            <a:r>
              <a:rPr lang="en-US" sz="1600" dirty="0"/>
              <a:t>No collisions (same direction signals)</a:t>
            </a:r>
          </a:p>
          <a:p>
            <a:pPr lvl="1">
              <a:buFont typeface="Arial" panose="020B0604020202020204" pitchFamily="34" charset="0"/>
              <a:buChar char="•"/>
            </a:pPr>
            <a:r>
              <a:rPr lang="en-US" dirty="0"/>
              <a:t>Cons: </a:t>
            </a:r>
          </a:p>
          <a:p>
            <a:pPr lvl="2">
              <a:buFont typeface="Arial" panose="020B0604020202020204" pitchFamily="34" charset="0"/>
              <a:buChar char="•"/>
            </a:pPr>
            <a:r>
              <a:rPr lang="en-US" sz="1600" dirty="0"/>
              <a:t>1 failure </a:t>
            </a:r>
            <a:r>
              <a:rPr lang="en-US" sz="1600" dirty="0">
                <a:sym typeface="Wingdings" panose="05000000000000000000" pitchFamily="2" charset="2"/>
              </a:rPr>
              <a:t></a:t>
            </a:r>
            <a:r>
              <a:rPr lang="en-US" sz="1600" dirty="0"/>
              <a:t> network is gone</a:t>
            </a:r>
          </a:p>
          <a:p>
            <a:pPr lvl="1">
              <a:buFont typeface="Arial" panose="020B0604020202020204" pitchFamily="34" charset="0"/>
              <a:buChar char="•"/>
            </a:pPr>
            <a:r>
              <a:rPr lang="en-US" dirty="0"/>
              <a:t>Usage:</a:t>
            </a:r>
          </a:p>
          <a:p>
            <a:pPr lvl="2">
              <a:buFont typeface="Arial" panose="020B0604020202020204" pitchFamily="34" charset="0"/>
              <a:buChar char="•"/>
            </a:pPr>
            <a:r>
              <a:rPr lang="en-US" sz="1600" dirty="0"/>
              <a:t>Some organizations in 80s-90s</a:t>
            </a:r>
          </a:p>
          <a:p>
            <a:pPr lvl="2">
              <a:buFont typeface="Arial" panose="020B0604020202020204" pitchFamily="34" charset="0"/>
              <a:buChar char="•"/>
            </a:pPr>
            <a:r>
              <a:rPr lang="en-US" sz="1600" dirty="0"/>
              <a:t>Dual rings for fault tolerance</a:t>
            </a:r>
          </a:p>
        </p:txBody>
      </p:sp>
      <p:sp>
        <p:nvSpPr>
          <p:cNvPr id="4" name="Rectangle 3">
            <a:extLst>
              <a:ext uri="{FF2B5EF4-FFF2-40B4-BE49-F238E27FC236}">
                <a16:creationId xmlns:a16="http://schemas.microsoft.com/office/drawing/2014/main" id="{B0C9D9EA-1C70-B8E0-835A-53059E00BCDD}"/>
              </a:ext>
            </a:extLst>
          </p:cNvPr>
          <p:cNvSpPr/>
          <p:nvPr/>
        </p:nvSpPr>
        <p:spPr>
          <a:xfrm>
            <a:off x="1300612" y="5977468"/>
            <a:ext cx="6127960" cy="369332"/>
          </a:xfrm>
          <a:prstGeom prst="rect">
            <a:avLst/>
          </a:prstGeom>
        </p:spPr>
        <p:txBody>
          <a:bodyPr wrap="none">
            <a:spAutoFit/>
          </a:bodyPr>
          <a:lstStyle/>
          <a:p>
            <a:r>
              <a:rPr lang="en-US" dirty="0">
                <a:hlinkClick r:id="rId2"/>
              </a:rPr>
              <a:t>https://www.lifewire.com/computer-network-topology-817884</a:t>
            </a:r>
            <a:endParaRPr lang="en-US" dirty="0"/>
          </a:p>
        </p:txBody>
      </p:sp>
      <p:pic>
        <p:nvPicPr>
          <p:cNvPr id="6" name="Picture 5">
            <a:extLst>
              <a:ext uri="{FF2B5EF4-FFF2-40B4-BE49-F238E27FC236}">
                <a16:creationId xmlns:a16="http://schemas.microsoft.com/office/drawing/2014/main" id="{04EC8473-FD23-6B94-22C8-8541979E52D6}"/>
              </a:ext>
            </a:extLst>
          </p:cNvPr>
          <p:cNvPicPr>
            <a:picLocks noChangeAspect="1"/>
          </p:cNvPicPr>
          <p:nvPr/>
        </p:nvPicPr>
        <p:blipFill>
          <a:blip r:embed="rId3"/>
          <a:stretch>
            <a:fillRect/>
          </a:stretch>
        </p:blipFill>
        <p:spPr>
          <a:xfrm>
            <a:off x="6636715" y="3079903"/>
            <a:ext cx="4704515" cy="2789191"/>
          </a:xfrm>
          <a:prstGeom prst="rect">
            <a:avLst/>
          </a:prstGeom>
        </p:spPr>
      </p:pic>
    </p:spTree>
    <p:extLst>
      <p:ext uri="{BB962C8B-B14F-4D97-AF65-F5344CB8AC3E}">
        <p14:creationId xmlns:p14="http://schemas.microsoft.com/office/powerpoint/2010/main" val="42374571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6905656-5446-F5A8-92CB-A4FB2EAC5414}"/>
              </a:ext>
            </a:extLst>
          </p:cNvPr>
          <p:cNvSpPr>
            <a:spLocks noGrp="1"/>
          </p:cNvSpPr>
          <p:nvPr>
            <p:ph type="title"/>
          </p:nvPr>
        </p:nvSpPr>
        <p:spPr/>
        <p:txBody>
          <a:bodyPr/>
          <a:lstStyle/>
          <a:p>
            <a:r>
              <a:rPr lang="en-US" dirty="0"/>
              <a:t>Who still uses FTP?</a:t>
            </a:r>
          </a:p>
        </p:txBody>
      </p:sp>
      <p:sp>
        <p:nvSpPr>
          <p:cNvPr id="5" name="Content Placeholder 4">
            <a:extLst>
              <a:ext uri="{FF2B5EF4-FFF2-40B4-BE49-F238E27FC236}">
                <a16:creationId xmlns:a16="http://schemas.microsoft.com/office/drawing/2014/main" id="{DBAA7FFD-C61B-A0BF-FE34-FD2D41D2421A}"/>
              </a:ext>
            </a:extLst>
          </p:cNvPr>
          <p:cNvSpPr>
            <a:spLocks noGrp="1"/>
          </p:cNvSpPr>
          <p:nvPr>
            <p:ph idx="1"/>
          </p:nvPr>
        </p:nvSpPr>
        <p:spPr/>
        <p:txBody>
          <a:bodyPr>
            <a:normAutofit/>
          </a:bodyPr>
          <a:lstStyle/>
          <a:p>
            <a:r>
              <a:rPr lang="en-US" dirty="0"/>
              <a:t>Everyone (almost) … you just can’t see it</a:t>
            </a:r>
          </a:p>
          <a:p>
            <a:r>
              <a:rPr lang="en-US" dirty="0"/>
              <a:t>Example: </a:t>
            </a:r>
          </a:p>
          <a:p>
            <a:r>
              <a:rPr lang="en-US" dirty="0" err="1"/>
              <a:t>MOVEit</a:t>
            </a:r>
            <a:r>
              <a:rPr lang="en-US" dirty="0"/>
              <a:t> – enterprise file transfer software</a:t>
            </a:r>
          </a:p>
          <a:p>
            <a:pPr lvl="1"/>
            <a:r>
              <a:rPr lang="en-US" dirty="0"/>
              <a:t>2023 – security breach</a:t>
            </a:r>
          </a:p>
          <a:p>
            <a:pPr lvl="1"/>
            <a:r>
              <a:rPr lang="en-US" dirty="0"/>
              <a:t>web UI – unavailable</a:t>
            </a:r>
          </a:p>
          <a:p>
            <a:pPr lvl="1"/>
            <a:r>
              <a:rPr lang="en-US" dirty="0"/>
              <a:t>FTP / SFTP - works</a:t>
            </a:r>
          </a:p>
        </p:txBody>
      </p:sp>
      <p:sp>
        <p:nvSpPr>
          <p:cNvPr id="3" name="TextBox 2">
            <a:extLst>
              <a:ext uri="{FF2B5EF4-FFF2-40B4-BE49-F238E27FC236}">
                <a16:creationId xmlns:a16="http://schemas.microsoft.com/office/drawing/2014/main" id="{80049AEA-9108-F464-30E7-4C1CE5D1B630}"/>
              </a:ext>
            </a:extLst>
          </p:cNvPr>
          <p:cNvSpPr txBox="1"/>
          <p:nvPr/>
        </p:nvSpPr>
        <p:spPr>
          <a:xfrm>
            <a:off x="452158" y="5592747"/>
            <a:ext cx="10803030" cy="769441"/>
          </a:xfrm>
          <a:prstGeom prst="rect">
            <a:avLst/>
          </a:prstGeom>
          <a:noFill/>
        </p:spPr>
        <p:txBody>
          <a:bodyPr wrap="square">
            <a:spAutoFit/>
          </a:bodyPr>
          <a:lstStyle/>
          <a:p>
            <a:pPr marL="0" marR="0">
              <a:spcBef>
                <a:spcPts val="0"/>
              </a:spcBef>
              <a:spcAft>
                <a:spcPts val="0"/>
              </a:spcAft>
            </a:pPr>
            <a:r>
              <a:rPr lang="en-US" sz="1100" dirty="0">
                <a:effectLst/>
                <a:latin typeface="Calibri" panose="020F0502020204030204" pitchFamily="34" charset="0"/>
                <a:ea typeface="Calibri" panose="020F0502020204030204" pitchFamily="34" charset="0"/>
              </a:rPr>
              <a:t>The local article</a:t>
            </a:r>
          </a:p>
          <a:p>
            <a:pPr marL="0" marR="0">
              <a:spcBef>
                <a:spcPts val="0"/>
              </a:spcBef>
              <a:spcAft>
                <a:spcPts val="0"/>
              </a:spcAft>
            </a:pPr>
            <a:r>
              <a:rPr lang="en-US" sz="1100" u="sng" dirty="0">
                <a:solidFill>
                  <a:srgbClr val="0563C1"/>
                </a:solidFill>
                <a:effectLst/>
                <a:latin typeface="Calibri" panose="020F0502020204030204" pitchFamily="34" charset="0"/>
                <a:ea typeface="Calibri" panose="020F0502020204030204" pitchFamily="34" charset="0"/>
                <a:hlinkClick r:id="rId2"/>
              </a:rPr>
              <a:t>University of Rochester investigating data breach - WHEC.com</a:t>
            </a:r>
            <a:endParaRPr lang="en-US" sz="11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100" dirty="0">
                <a:effectLst/>
                <a:latin typeface="Calibri" panose="020F0502020204030204" pitchFamily="34" charset="0"/>
                <a:ea typeface="Calibri" panose="020F0502020204030204" pitchFamily="34" charset="0"/>
              </a:rPr>
              <a:t>The details</a:t>
            </a:r>
          </a:p>
          <a:p>
            <a:pPr marL="0" marR="0">
              <a:spcBef>
                <a:spcPts val="0"/>
              </a:spcBef>
              <a:spcAft>
                <a:spcPts val="0"/>
              </a:spcAft>
            </a:pPr>
            <a:r>
              <a:rPr lang="en-US" sz="1100" u="sng" dirty="0" err="1">
                <a:solidFill>
                  <a:srgbClr val="0563C1"/>
                </a:solidFill>
                <a:effectLst/>
                <a:latin typeface="Calibri" panose="020F0502020204030204" pitchFamily="34" charset="0"/>
                <a:ea typeface="Calibri" panose="020F0502020204030204" pitchFamily="34" charset="0"/>
                <a:hlinkClick r:id="rId3"/>
              </a:rPr>
              <a:t>MOVEit</a:t>
            </a:r>
            <a:r>
              <a:rPr lang="en-US" sz="1100" u="sng" dirty="0">
                <a:solidFill>
                  <a:srgbClr val="0563C1"/>
                </a:solidFill>
                <a:effectLst/>
                <a:latin typeface="Calibri" panose="020F0502020204030204" pitchFamily="34" charset="0"/>
                <a:ea typeface="Calibri" panose="020F0502020204030204" pitchFamily="34" charset="0"/>
                <a:hlinkClick r:id="rId3"/>
              </a:rPr>
              <a:t> Transfer customers warned of new flaw as PoC info surfaces (bleepingcomputer.com)</a:t>
            </a:r>
            <a:endParaRPr lang="en-US" sz="11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074615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33597-D9E4-6855-6547-B0402F754D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83C988-FACA-2B2A-989E-C84124C49C6B}"/>
              </a:ext>
            </a:extLst>
          </p:cNvPr>
          <p:cNvSpPr>
            <a:spLocks noGrp="1"/>
          </p:cNvSpPr>
          <p:nvPr>
            <p:ph type="title"/>
          </p:nvPr>
        </p:nvSpPr>
        <p:spPr/>
        <p:txBody>
          <a:bodyPr/>
          <a:lstStyle/>
          <a:p>
            <a:r>
              <a:rPr lang="en-US" dirty="0"/>
              <a:t>Network Topologies</a:t>
            </a:r>
          </a:p>
        </p:txBody>
      </p:sp>
      <p:sp>
        <p:nvSpPr>
          <p:cNvPr id="3" name="Content Placeholder 2">
            <a:extLst>
              <a:ext uri="{FF2B5EF4-FFF2-40B4-BE49-F238E27FC236}">
                <a16:creationId xmlns:a16="http://schemas.microsoft.com/office/drawing/2014/main" id="{F0CE3E91-92C1-63CD-32A1-2532BA138871}"/>
              </a:ext>
            </a:extLst>
          </p:cNvPr>
          <p:cNvSpPr>
            <a:spLocks noGrp="1"/>
          </p:cNvSpPr>
          <p:nvPr>
            <p:ph idx="1"/>
          </p:nvPr>
        </p:nvSpPr>
        <p:spPr/>
        <p:txBody>
          <a:bodyPr>
            <a:normAutofit/>
          </a:bodyPr>
          <a:lstStyle/>
          <a:p>
            <a:r>
              <a:rPr lang="en-US" dirty="0"/>
              <a:t>Topology describes the physical network layout</a:t>
            </a:r>
          </a:p>
          <a:p>
            <a:pPr lvl="1">
              <a:buFont typeface="Arial" panose="020B0604020202020204" pitchFamily="34" charset="0"/>
              <a:buChar char="•"/>
            </a:pPr>
            <a:r>
              <a:rPr lang="en-US" dirty="0"/>
              <a:t>The physical layout has impact on performance, reliability, and cost</a:t>
            </a:r>
          </a:p>
          <a:p>
            <a:pPr lvl="1">
              <a:buFont typeface="Arial" panose="020B0604020202020204" pitchFamily="34" charset="0"/>
              <a:buChar char="•"/>
            </a:pPr>
            <a:r>
              <a:rPr lang="en-US" dirty="0"/>
              <a:t>Currently, many networks are hybrid</a:t>
            </a:r>
          </a:p>
        </p:txBody>
      </p:sp>
      <p:sp>
        <p:nvSpPr>
          <p:cNvPr id="4" name="Rectangle 3">
            <a:extLst>
              <a:ext uri="{FF2B5EF4-FFF2-40B4-BE49-F238E27FC236}">
                <a16:creationId xmlns:a16="http://schemas.microsoft.com/office/drawing/2014/main" id="{FED37007-705C-CF66-AC5A-3E165E3A7492}"/>
              </a:ext>
            </a:extLst>
          </p:cNvPr>
          <p:cNvSpPr/>
          <p:nvPr/>
        </p:nvSpPr>
        <p:spPr>
          <a:xfrm>
            <a:off x="1300612" y="5977468"/>
            <a:ext cx="6127960" cy="369332"/>
          </a:xfrm>
          <a:prstGeom prst="rect">
            <a:avLst/>
          </a:prstGeom>
        </p:spPr>
        <p:txBody>
          <a:bodyPr wrap="none">
            <a:spAutoFit/>
          </a:bodyPr>
          <a:lstStyle/>
          <a:p>
            <a:r>
              <a:rPr lang="en-US" dirty="0">
                <a:hlinkClick r:id="rId2"/>
              </a:rPr>
              <a:t>https://www.lifewire.com/computer-network-topology-817884</a:t>
            </a:r>
            <a:endParaRPr lang="en-US" dirty="0"/>
          </a:p>
        </p:txBody>
      </p:sp>
    </p:spTree>
    <p:extLst>
      <p:ext uri="{BB962C8B-B14F-4D97-AF65-F5344CB8AC3E}">
        <p14:creationId xmlns:p14="http://schemas.microsoft.com/office/powerpoint/2010/main" val="14114808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C69BC-D19D-D75F-84F1-B6A8C9BBD0F8}"/>
              </a:ext>
            </a:extLst>
          </p:cNvPr>
          <p:cNvSpPr>
            <a:spLocks noGrp="1"/>
          </p:cNvSpPr>
          <p:nvPr>
            <p:ph type="title"/>
          </p:nvPr>
        </p:nvSpPr>
        <p:spPr/>
        <p:txBody>
          <a:bodyPr/>
          <a:lstStyle/>
          <a:p>
            <a:r>
              <a:rPr lang="en-US" dirty="0"/>
              <a:t>The secrets of RFCs</a:t>
            </a:r>
          </a:p>
        </p:txBody>
      </p:sp>
      <p:sp>
        <p:nvSpPr>
          <p:cNvPr id="3" name="Content Placeholder 2">
            <a:extLst>
              <a:ext uri="{FF2B5EF4-FFF2-40B4-BE49-F238E27FC236}">
                <a16:creationId xmlns:a16="http://schemas.microsoft.com/office/drawing/2014/main" id="{DB835A21-B43D-01C6-4FEE-BDD480F9CB4E}"/>
              </a:ext>
            </a:extLst>
          </p:cNvPr>
          <p:cNvSpPr>
            <a:spLocks noGrp="1"/>
          </p:cNvSpPr>
          <p:nvPr>
            <p:ph idx="1"/>
          </p:nvPr>
        </p:nvSpPr>
        <p:spPr>
          <a:xfrm>
            <a:off x="313560" y="4708430"/>
            <a:ext cx="4276745" cy="981991"/>
          </a:xfrm>
        </p:spPr>
        <p:txBody>
          <a:bodyPr>
            <a:noAutofit/>
          </a:bodyPr>
          <a:lstStyle/>
          <a:p>
            <a:pPr marL="0" indent="0">
              <a:buNone/>
            </a:pPr>
            <a:r>
              <a:rPr lang="en-US" sz="1800" dirty="0">
                <a:hlinkClick r:id="rId2"/>
              </a:rPr>
              <a:t>https://www.rfc-editor.org/rfc/rfc822#section-4.1</a:t>
            </a:r>
            <a:endParaRPr lang="en-US" sz="1800" dirty="0"/>
          </a:p>
          <a:p>
            <a:endParaRPr lang="en-US" sz="1800" dirty="0"/>
          </a:p>
        </p:txBody>
      </p:sp>
      <p:sp>
        <p:nvSpPr>
          <p:cNvPr id="4" name="Rectangle 1">
            <a:extLst>
              <a:ext uri="{FF2B5EF4-FFF2-40B4-BE49-F238E27FC236}">
                <a16:creationId xmlns:a16="http://schemas.microsoft.com/office/drawing/2014/main" id="{244FA518-5617-A3A9-E0AE-D2D552578481}"/>
              </a:ext>
            </a:extLst>
          </p:cNvPr>
          <p:cNvSpPr>
            <a:spLocks noChangeArrowheads="1"/>
          </p:cNvSpPr>
          <p:nvPr/>
        </p:nvSpPr>
        <p:spPr bwMode="auto">
          <a:xfrm>
            <a:off x="3725694" y="4555092"/>
            <a:ext cx="8229601" cy="1723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Arial Unicode MS" panose="020B0604020202020204" pitchFamily="34" charset="-128"/>
              </a:rPr>
              <a:t>This specification permits multiple occurrences of most fields. Except as noted, their interpretation is not specified here, and their use is discouraged. The following syntax for the bodies of various fields should be thought of as describing each field body as a single long string (or line). The "Lexical Analysis of Message" section on "Long Header Fields", above, indicates how such long strings can be represented on more than one line in the actual transmitted message. message = fields *( CRLF *text ) ; Everything after ; first null line ; is message body</a:t>
            </a:r>
            <a:r>
              <a:rPr kumimoji="0" lang="en-US" altLang="en-US" sz="1600" b="0" i="0" u="none" strike="noStrike" cap="none" normalizeH="0" baseline="0" dirty="0">
                <a:ln>
                  <a:noFill/>
                </a:ln>
                <a:solidFill>
                  <a:schemeClr val="tx1"/>
                </a:solidFill>
                <a:effectLst/>
              </a:rPr>
              <a:t> </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5" name="Rectangle 2">
            <a:extLst>
              <a:ext uri="{FF2B5EF4-FFF2-40B4-BE49-F238E27FC236}">
                <a16:creationId xmlns:a16="http://schemas.microsoft.com/office/drawing/2014/main" id="{B2A619D8-DC23-D77F-567C-6F433C915843}"/>
              </a:ext>
            </a:extLst>
          </p:cNvPr>
          <p:cNvSpPr>
            <a:spLocks noChangeArrowheads="1"/>
          </p:cNvSpPr>
          <p:nvPr/>
        </p:nvSpPr>
        <p:spPr bwMode="auto">
          <a:xfrm>
            <a:off x="3803515" y="1821633"/>
            <a:ext cx="8151779"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600" b="0" i="0" u="none" strike="noStrike" cap="none" normalizeH="0" baseline="0" dirty="0">
                <a:ln>
                  <a:noFill/>
                </a:ln>
                <a:solidFill>
                  <a:srgbClr val="000000"/>
                </a:solidFill>
                <a:effectLst/>
                <a:latin typeface="Arial Unicode MS" panose="020B0604020202020204" pitchFamily="34" charset="-128"/>
              </a:rPr>
            </a:br>
            <a:r>
              <a:rPr kumimoji="0" lang="en-US" altLang="en-US" sz="1600" b="0" i="0" u="none" strike="noStrike" cap="none" normalizeH="0" baseline="0" dirty="0">
                <a:ln>
                  <a:noFill/>
                </a:ln>
                <a:solidFill>
                  <a:srgbClr val="000000"/>
                </a:solidFill>
                <a:effectLst/>
                <a:latin typeface="Arial Unicode MS" panose="020B0604020202020204" pitchFamily="34" charset="-128"/>
              </a:rPr>
              <a:t>The third step in the procedure is the DATA command. DATA &lt;CRLF&gt; If accepted, the receiver-SMTP returns a 354 Intermediate reply and considers all succeeding lines to be the message text. When the end of text is received and stored the SMTP-receiver sends a 250 OK reply. Since the mail data is sent on the transmission channel the end of the mail data must be indicated so that the command and reply dialog can be resumed. SMTP indicates the end of the mail data by sending a line containing only a period. A transparency procedure is used to prevent this from interfering with the user's text (see </a:t>
            </a:r>
            <a:r>
              <a:rPr kumimoji="0" lang="en-US" altLang="en-US" sz="1600" b="0" i="0" u="none" strike="noStrike" cap="none" normalizeH="0" baseline="0" dirty="0">
                <a:ln>
                  <a:noFill/>
                </a:ln>
                <a:solidFill>
                  <a:srgbClr val="000000"/>
                </a:solidFill>
                <a:effectLst/>
                <a:latin typeface="Arial Unicode MS" panose="020B0604020202020204" pitchFamily="34" charset="-128"/>
                <a:hlinkClick r:id="rId3"/>
              </a:rPr>
              <a:t>Section 4.5.2</a:t>
            </a:r>
            <a:r>
              <a:rPr kumimoji="0" lang="en-US" altLang="en-US" sz="1600" b="0" i="0" u="none" strike="noStrike" cap="none" normalizeH="0" baseline="0" dirty="0">
                <a:ln>
                  <a:noFill/>
                </a:ln>
                <a:solidFill>
                  <a:srgbClr val="000000"/>
                </a:solidFill>
                <a:effectLst/>
                <a:latin typeface="Arial Unicode MS" panose="020B0604020202020204" pitchFamily="34" charset="-128"/>
              </a:rPr>
              <a:t>). Please note that the mail data includes the memo header items such as Date, Subject, To, Cc, From [</a:t>
            </a:r>
            <a:r>
              <a:rPr kumimoji="0" lang="en-US" altLang="en-US" sz="1600" b="0" i="0" u="none" strike="noStrike" cap="none" normalizeH="0" baseline="0" dirty="0">
                <a:ln>
                  <a:noFill/>
                </a:ln>
                <a:solidFill>
                  <a:srgbClr val="000000"/>
                </a:solidFill>
                <a:effectLst/>
                <a:latin typeface="Arial Unicode MS" panose="020B0604020202020204" pitchFamily="34" charset="-128"/>
                <a:hlinkClick r:id="rId4"/>
              </a:rPr>
              <a:t>2</a:t>
            </a:r>
            <a:r>
              <a:rPr kumimoji="0" lang="en-US" altLang="en-US" sz="1600" b="0" i="0" u="none" strike="noStrike" cap="none" normalizeH="0" baseline="0" dirty="0">
                <a:ln>
                  <a:noFill/>
                </a:ln>
                <a:solidFill>
                  <a:srgbClr val="000000"/>
                </a:solidFill>
                <a:effectLst/>
                <a:latin typeface="Arial Unicode MS" panose="020B0604020202020204" pitchFamily="34" charset="-128"/>
              </a:rPr>
              <a:t>].</a:t>
            </a:r>
            <a:r>
              <a:rPr kumimoji="0" lang="en-US" altLang="en-US" sz="1600" b="0" i="0" u="none" strike="noStrike" cap="none" normalizeH="0" baseline="0" dirty="0">
                <a:ln>
                  <a:noFill/>
                </a:ln>
                <a:solidFill>
                  <a:schemeClr val="tx1"/>
                </a:solidFill>
                <a:effectLst/>
              </a:rPr>
              <a:t> </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1A175C34-8950-BF6C-C4F0-57B9585E7D29}"/>
              </a:ext>
            </a:extLst>
          </p:cNvPr>
          <p:cNvSpPr txBox="1"/>
          <p:nvPr/>
        </p:nvSpPr>
        <p:spPr>
          <a:xfrm>
            <a:off x="313560" y="2176729"/>
            <a:ext cx="3655325" cy="923330"/>
          </a:xfrm>
          <a:prstGeom prst="rect">
            <a:avLst/>
          </a:prstGeom>
          <a:noFill/>
        </p:spPr>
        <p:txBody>
          <a:bodyPr wrap="square">
            <a:spAutoFit/>
          </a:bodyPr>
          <a:lstStyle/>
          <a:p>
            <a:r>
              <a:rPr lang="en-US" dirty="0">
                <a:hlinkClick r:id="rId5"/>
              </a:rPr>
              <a:t>https://www.rfc-editor.org/rfc/rfc821#page-19</a:t>
            </a:r>
            <a:endParaRPr lang="en-US" dirty="0"/>
          </a:p>
          <a:p>
            <a:endParaRPr lang="en-US" dirty="0"/>
          </a:p>
        </p:txBody>
      </p:sp>
      <p:cxnSp>
        <p:nvCxnSpPr>
          <p:cNvPr id="11" name="Straight Arrow Connector 10">
            <a:extLst>
              <a:ext uri="{FF2B5EF4-FFF2-40B4-BE49-F238E27FC236}">
                <a16:creationId xmlns:a16="http://schemas.microsoft.com/office/drawing/2014/main" id="{87B315CE-D986-BD30-10E7-8E7917BA9D45}"/>
              </a:ext>
            </a:extLst>
          </p:cNvPr>
          <p:cNvCxnSpPr/>
          <p:nvPr/>
        </p:nvCxnSpPr>
        <p:spPr>
          <a:xfrm flipH="1">
            <a:off x="2334638" y="4283846"/>
            <a:ext cx="4143983" cy="424584"/>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797519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8047A-9F83-3C96-766C-DBD9A4325E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9B88A-6EC2-7BB8-BC83-5A6C3FBE98BD}"/>
              </a:ext>
            </a:extLst>
          </p:cNvPr>
          <p:cNvSpPr>
            <a:spLocks noGrp="1"/>
          </p:cNvSpPr>
          <p:nvPr>
            <p:ph type="title"/>
          </p:nvPr>
        </p:nvSpPr>
        <p:spPr/>
        <p:txBody>
          <a:bodyPr/>
          <a:lstStyle/>
          <a:p>
            <a:r>
              <a:rPr lang="en-US" dirty="0"/>
              <a:t>Network Topologies</a:t>
            </a:r>
          </a:p>
        </p:txBody>
      </p:sp>
      <p:sp>
        <p:nvSpPr>
          <p:cNvPr id="3" name="Content Placeholder 2">
            <a:extLst>
              <a:ext uri="{FF2B5EF4-FFF2-40B4-BE49-F238E27FC236}">
                <a16:creationId xmlns:a16="http://schemas.microsoft.com/office/drawing/2014/main" id="{38C273EB-4025-7FA8-A368-7DD9A9913D86}"/>
              </a:ext>
            </a:extLst>
          </p:cNvPr>
          <p:cNvSpPr>
            <a:spLocks noGrp="1"/>
          </p:cNvSpPr>
          <p:nvPr>
            <p:ph idx="1"/>
          </p:nvPr>
        </p:nvSpPr>
        <p:spPr/>
        <p:txBody>
          <a:bodyPr>
            <a:normAutofit/>
          </a:bodyPr>
          <a:lstStyle/>
          <a:p>
            <a:r>
              <a:rPr lang="en-US" dirty="0"/>
              <a:t>Star – devices connected to a central hub / switch / router</a:t>
            </a:r>
          </a:p>
          <a:p>
            <a:pPr lvl="1">
              <a:buFont typeface="Arial" panose="020B0604020202020204" pitchFamily="34" charset="0"/>
              <a:buChar char="•"/>
            </a:pPr>
            <a:r>
              <a:rPr lang="en-US" dirty="0"/>
              <a:t>Pros: </a:t>
            </a:r>
          </a:p>
          <a:p>
            <a:pPr lvl="2">
              <a:buFont typeface="Arial" panose="020B0604020202020204" pitchFamily="34" charset="0"/>
              <a:buChar char="•"/>
            </a:pPr>
            <a:r>
              <a:rPr lang="en-US" sz="1600" dirty="0"/>
              <a:t>Easy to add / remove devices</a:t>
            </a:r>
          </a:p>
          <a:p>
            <a:pPr lvl="2">
              <a:buFont typeface="Arial" panose="020B0604020202020204" pitchFamily="34" charset="0"/>
              <a:buChar char="•"/>
            </a:pPr>
            <a:r>
              <a:rPr lang="en-US" sz="1600" dirty="0"/>
              <a:t>Isolated failures</a:t>
            </a:r>
          </a:p>
          <a:p>
            <a:pPr lvl="1">
              <a:buFont typeface="Arial" panose="020B0604020202020204" pitchFamily="34" charset="0"/>
              <a:buChar char="•"/>
            </a:pPr>
            <a:r>
              <a:rPr lang="en-US" dirty="0"/>
              <a:t>Cons: </a:t>
            </a:r>
          </a:p>
          <a:p>
            <a:pPr lvl="2">
              <a:buFont typeface="Arial" panose="020B0604020202020204" pitchFamily="34" charset="0"/>
              <a:buChar char="•"/>
            </a:pPr>
            <a:r>
              <a:rPr lang="en-US" sz="1600" dirty="0"/>
              <a:t>Single point of failure (SPOF)</a:t>
            </a:r>
          </a:p>
          <a:p>
            <a:pPr lvl="2">
              <a:buFont typeface="Arial" panose="020B0604020202020204" pitchFamily="34" charset="0"/>
              <a:buChar char="•"/>
            </a:pPr>
            <a:r>
              <a:rPr lang="en-US" sz="1600" dirty="0"/>
              <a:t>Not scalable</a:t>
            </a:r>
          </a:p>
          <a:p>
            <a:pPr lvl="1">
              <a:buFont typeface="Arial" panose="020B0604020202020204" pitchFamily="34" charset="0"/>
              <a:buChar char="•"/>
            </a:pPr>
            <a:r>
              <a:rPr lang="en-US" dirty="0"/>
              <a:t>Usage:</a:t>
            </a:r>
          </a:p>
          <a:p>
            <a:pPr lvl="2">
              <a:buFont typeface="Arial" panose="020B0604020202020204" pitchFamily="34" charset="0"/>
              <a:buChar char="•"/>
            </a:pPr>
            <a:r>
              <a:rPr lang="en-US" sz="1600" dirty="0"/>
              <a:t>Home networks &amp; small offices</a:t>
            </a:r>
          </a:p>
          <a:p>
            <a:pPr lvl="2">
              <a:buFont typeface="Arial" panose="020B0604020202020204" pitchFamily="34" charset="0"/>
              <a:buChar char="•"/>
            </a:pPr>
            <a:r>
              <a:rPr lang="en-US" sz="1600" dirty="0"/>
              <a:t>Wi-fi / LAN routers</a:t>
            </a:r>
          </a:p>
        </p:txBody>
      </p:sp>
      <p:sp>
        <p:nvSpPr>
          <p:cNvPr id="4" name="Rectangle 3">
            <a:extLst>
              <a:ext uri="{FF2B5EF4-FFF2-40B4-BE49-F238E27FC236}">
                <a16:creationId xmlns:a16="http://schemas.microsoft.com/office/drawing/2014/main" id="{EBD50F59-6BAC-B8D5-33B8-3D269A5089A1}"/>
              </a:ext>
            </a:extLst>
          </p:cNvPr>
          <p:cNvSpPr/>
          <p:nvPr/>
        </p:nvSpPr>
        <p:spPr>
          <a:xfrm>
            <a:off x="1300612" y="5977468"/>
            <a:ext cx="6127960" cy="369332"/>
          </a:xfrm>
          <a:prstGeom prst="rect">
            <a:avLst/>
          </a:prstGeom>
        </p:spPr>
        <p:txBody>
          <a:bodyPr wrap="none">
            <a:spAutoFit/>
          </a:bodyPr>
          <a:lstStyle/>
          <a:p>
            <a:r>
              <a:rPr lang="en-US" dirty="0">
                <a:hlinkClick r:id="rId2"/>
              </a:rPr>
              <a:t>https://www.lifewire.com/computer-network-topology-817884</a:t>
            </a:r>
            <a:endParaRPr lang="en-US" dirty="0"/>
          </a:p>
        </p:txBody>
      </p:sp>
      <p:pic>
        <p:nvPicPr>
          <p:cNvPr id="5" name="Picture 4">
            <a:extLst>
              <a:ext uri="{FF2B5EF4-FFF2-40B4-BE49-F238E27FC236}">
                <a16:creationId xmlns:a16="http://schemas.microsoft.com/office/drawing/2014/main" id="{48BA0A9C-4717-F4C1-6969-7D7F7BA5C321}"/>
              </a:ext>
            </a:extLst>
          </p:cNvPr>
          <p:cNvPicPr>
            <a:picLocks noChangeAspect="1"/>
          </p:cNvPicPr>
          <p:nvPr/>
        </p:nvPicPr>
        <p:blipFill>
          <a:blip r:embed="rId3"/>
          <a:stretch>
            <a:fillRect/>
          </a:stretch>
        </p:blipFill>
        <p:spPr>
          <a:xfrm>
            <a:off x="7500898" y="2789264"/>
            <a:ext cx="3060997" cy="2136299"/>
          </a:xfrm>
          <a:prstGeom prst="rect">
            <a:avLst/>
          </a:prstGeom>
        </p:spPr>
      </p:pic>
    </p:spTree>
    <p:extLst>
      <p:ext uri="{BB962C8B-B14F-4D97-AF65-F5344CB8AC3E}">
        <p14:creationId xmlns:p14="http://schemas.microsoft.com/office/powerpoint/2010/main" val="1836624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9EE78-5DBA-41B4-F1AB-C85D590921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D83030-F3B5-4C45-574D-020D0C82A009}"/>
              </a:ext>
            </a:extLst>
          </p:cNvPr>
          <p:cNvSpPr>
            <a:spLocks noGrp="1"/>
          </p:cNvSpPr>
          <p:nvPr>
            <p:ph type="title"/>
          </p:nvPr>
        </p:nvSpPr>
        <p:spPr/>
        <p:txBody>
          <a:bodyPr/>
          <a:lstStyle/>
          <a:p>
            <a:r>
              <a:rPr lang="en-US" dirty="0"/>
              <a:t>Network Topologies</a:t>
            </a:r>
          </a:p>
        </p:txBody>
      </p:sp>
      <p:sp>
        <p:nvSpPr>
          <p:cNvPr id="3" name="Content Placeholder 2">
            <a:extLst>
              <a:ext uri="{FF2B5EF4-FFF2-40B4-BE49-F238E27FC236}">
                <a16:creationId xmlns:a16="http://schemas.microsoft.com/office/drawing/2014/main" id="{EE3FF37D-D586-5D61-9ACC-E077C9BC2328}"/>
              </a:ext>
            </a:extLst>
          </p:cNvPr>
          <p:cNvSpPr>
            <a:spLocks noGrp="1"/>
          </p:cNvSpPr>
          <p:nvPr>
            <p:ph idx="1"/>
          </p:nvPr>
        </p:nvSpPr>
        <p:spPr/>
        <p:txBody>
          <a:bodyPr>
            <a:normAutofit/>
          </a:bodyPr>
          <a:lstStyle/>
          <a:p>
            <a:r>
              <a:rPr lang="en-US" dirty="0"/>
              <a:t>Tree – multiple ‘Star’ networks connected to a backbone link (bus-like)</a:t>
            </a:r>
          </a:p>
          <a:p>
            <a:pPr lvl="1">
              <a:buFont typeface="Arial" panose="020B0604020202020204" pitchFamily="34" charset="0"/>
              <a:buChar char="•"/>
            </a:pPr>
            <a:r>
              <a:rPr lang="en-US" dirty="0"/>
              <a:t>Pros: </a:t>
            </a:r>
          </a:p>
          <a:p>
            <a:pPr lvl="2">
              <a:buFont typeface="Arial" panose="020B0604020202020204" pitchFamily="34" charset="0"/>
              <a:buChar char="•"/>
            </a:pPr>
            <a:r>
              <a:rPr lang="en-US" sz="1600" dirty="0"/>
              <a:t>Scalable &amp; manageable</a:t>
            </a:r>
          </a:p>
          <a:p>
            <a:pPr lvl="2">
              <a:buFont typeface="Arial" panose="020B0604020202020204" pitchFamily="34" charset="0"/>
              <a:buChar char="•"/>
            </a:pPr>
            <a:r>
              <a:rPr lang="en-US" sz="1600" dirty="0"/>
              <a:t>Failure isolation</a:t>
            </a:r>
          </a:p>
          <a:p>
            <a:pPr lvl="2">
              <a:buFont typeface="Arial" panose="020B0604020202020204" pitchFamily="34" charset="0"/>
              <a:buChar char="•"/>
            </a:pPr>
            <a:r>
              <a:rPr lang="en-US" sz="1600" dirty="0"/>
              <a:t>Hierarchical management</a:t>
            </a:r>
          </a:p>
          <a:p>
            <a:pPr lvl="1">
              <a:buFont typeface="Arial" panose="020B0604020202020204" pitchFamily="34" charset="0"/>
              <a:buChar char="•"/>
            </a:pPr>
            <a:r>
              <a:rPr lang="en-US" dirty="0"/>
              <a:t>Cons: </a:t>
            </a:r>
          </a:p>
          <a:p>
            <a:pPr lvl="2">
              <a:buFont typeface="Arial" panose="020B0604020202020204" pitchFamily="34" charset="0"/>
              <a:buChar char="•"/>
            </a:pPr>
            <a:r>
              <a:rPr lang="en-US" sz="1600" dirty="0"/>
              <a:t>Points of failure</a:t>
            </a:r>
          </a:p>
          <a:p>
            <a:pPr lvl="2">
              <a:buFont typeface="Arial" panose="020B0604020202020204" pitchFamily="34" charset="0"/>
              <a:buChar char="•"/>
            </a:pPr>
            <a:r>
              <a:rPr lang="en-US" sz="1600" dirty="0"/>
              <a:t>Complex</a:t>
            </a:r>
          </a:p>
          <a:p>
            <a:pPr lvl="1">
              <a:buFont typeface="Arial" panose="020B0604020202020204" pitchFamily="34" charset="0"/>
              <a:buChar char="•"/>
            </a:pPr>
            <a:r>
              <a:rPr lang="en-US" dirty="0"/>
              <a:t>Usage:</a:t>
            </a:r>
          </a:p>
          <a:p>
            <a:pPr lvl="2">
              <a:buFont typeface="Arial" panose="020B0604020202020204" pitchFamily="34" charset="0"/>
              <a:buChar char="•"/>
            </a:pPr>
            <a:r>
              <a:rPr lang="en-US" sz="1600" dirty="0"/>
              <a:t>Large organizations</a:t>
            </a:r>
          </a:p>
          <a:p>
            <a:pPr lvl="2">
              <a:buFont typeface="Arial" panose="020B0604020202020204" pitchFamily="34" charset="0"/>
              <a:buChar char="•"/>
            </a:pPr>
            <a:r>
              <a:rPr lang="en-US" sz="1600" dirty="0"/>
              <a:t>e.g. campus – each building is a cluster (connected by a backbone link)</a:t>
            </a:r>
          </a:p>
        </p:txBody>
      </p:sp>
      <p:sp>
        <p:nvSpPr>
          <p:cNvPr id="4" name="Rectangle 3">
            <a:extLst>
              <a:ext uri="{FF2B5EF4-FFF2-40B4-BE49-F238E27FC236}">
                <a16:creationId xmlns:a16="http://schemas.microsoft.com/office/drawing/2014/main" id="{DCA75632-22D4-4EC2-C8B5-67A12B03B6F8}"/>
              </a:ext>
            </a:extLst>
          </p:cNvPr>
          <p:cNvSpPr/>
          <p:nvPr/>
        </p:nvSpPr>
        <p:spPr>
          <a:xfrm>
            <a:off x="1300612" y="5977468"/>
            <a:ext cx="6127960" cy="369332"/>
          </a:xfrm>
          <a:prstGeom prst="rect">
            <a:avLst/>
          </a:prstGeom>
        </p:spPr>
        <p:txBody>
          <a:bodyPr wrap="none">
            <a:spAutoFit/>
          </a:bodyPr>
          <a:lstStyle/>
          <a:p>
            <a:r>
              <a:rPr lang="en-US" dirty="0">
                <a:hlinkClick r:id="rId2"/>
              </a:rPr>
              <a:t>https://www.lifewire.com/computer-network-topology-817884</a:t>
            </a:r>
            <a:endParaRPr lang="en-US" dirty="0"/>
          </a:p>
        </p:txBody>
      </p:sp>
      <p:pic>
        <p:nvPicPr>
          <p:cNvPr id="6" name="Picture 5">
            <a:extLst>
              <a:ext uri="{FF2B5EF4-FFF2-40B4-BE49-F238E27FC236}">
                <a16:creationId xmlns:a16="http://schemas.microsoft.com/office/drawing/2014/main" id="{1AF44A6C-6A26-6003-F575-A510C4FD1BA9}"/>
              </a:ext>
            </a:extLst>
          </p:cNvPr>
          <p:cNvPicPr>
            <a:picLocks noChangeAspect="1"/>
          </p:cNvPicPr>
          <p:nvPr/>
        </p:nvPicPr>
        <p:blipFill>
          <a:blip r:embed="rId3"/>
          <a:stretch>
            <a:fillRect/>
          </a:stretch>
        </p:blipFill>
        <p:spPr>
          <a:xfrm>
            <a:off x="7036959" y="2229004"/>
            <a:ext cx="4448285" cy="2034019"/>
          </a:xfrm>
          <a:prstGeom prst="rect">
            <a:avLst/>
          </a:prstGeom>
        </p:spPr>
      </p:pic>
    </p:spTree>
    <p:extLst>
      <p:ext uri="{BB962C8B-B14F-4D97-AF65-F5344CB8AC3E}">
        <p14:creationId xmlns:p14="http://schemas.microsoft.com/office/powerpoint/2010/main" val="940480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5FE56-FAA1-A5F9-F6F7-701DE959AC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8B13A5-F44E-779C-24D8-9B85A61F26D4}"/>
              </a:ext>
            </a:extLst>
          </p:cNvPr>
          <p:cNvSpPr>
            <a:spLocks noGrp="1"/>
          </p:cNvSpPr>
          <p:nvPr>
            <p:ph type="title"/>
          </p:nvPr>
        </p:nvSpPr>
        <p:spPr/>
        <p:txBody>
          <a:bodyPr/>
          <a:lstStyle/>
          <a:p>
            <a:r>
              <a:rPr lang="en-US" dirty="0"/>
              <a:t>Network Topologies</a:t>
            </a:r>
          </a:p>
        </p:txBody>
      </p:sp>
      <p:sp>
        <p:nvSpPr>
          <p:cNvPr id="3" name="Content Placeholder 2">
            <a:extLst>
              <a:ext uri="{FF2B5EF4-FFF2-40B4-BE49-F238E27FC236}">
                <a16:creationId xmlns:a16="http://schemas.microsoft.com/office/drawing/2014/main" id="{EBB01EF7-EB58-4D07-74C3-FB60961D277F}"/>
              </a:ext>
            </a:extLst>
          </p:cNvPr>
          <p:cNvSpPr>
            <a:spLocks noGrp="1"/>
          </p:cNvSpPr>
          <p:nvPr>
            <p:ph idx="1"/>
          </p:nvPr>
        </p:nvSpPr>
        <p:spPr>
          <a:xfrm>
            <a:off x="1097280" y="1845734"/>
            <a:ext cx="10058400" cy="4131734"/>
          </a:xfrm>
        </p:spPr>
        <p:txBody>
          <a:bodyPr>
            <a:normAutofit/>
          </a:bodyPr>
          <a:lstStyle/>
          <a:p>
            <a:r>
              <a:rPr lang="en-US" dirty="0"/>
              <a:t>Mesh – interconnections, multiple routes from source to destination</a:t>
            </a:r>
          </a:p>
          <a:p>
            <a:pPr lvl="1">
              <a:buFont typeface="Arial" panose="020B0604020202020204" pitchFamily="34" charset="0"/>
              <a:buChar char="•"/>
            </a:pPr>
            <a:r>
              <a:rPr lang="en-US" dirty="0"/>
              <a:t>Each to each – full mesh</a:t>
            </a:r>
          </a:p>
          <a:p>
            <a:pPr lvl="1">
              <a:buFont typeface="Arial" panose="020B0604020202020204" pitchFamily="34" charset="0"/>
              <a:buChar char="•"/>
            </a:pPr>
            <a:r>
              <a:rPr lang="en-US" dirty="0"/>
              <a:t>Each to some – partial mesh</a:t>
            </a:r>
          </a:p>
          <a:p>
            <a:pPr lvl="1">
              <a:buFont typeface="Arial" panose="020B0604020202020204" pitchFamily="34" charset="0"/>
              <a:buChar char="•"/>
            </a:pPr>
            <a:r>
              <a:rPr lang="en-US" dirty="0"/>
              <a:t>Pros: </a:t>
            </a:r>
          </a:p>
          <a:p>
            <a:pPr lvl="2">
              <a:buFont typeface="Arial" panose="020B0604020202020204" pitchFamily="34" charset="0"/>
              <a:buChar char="•"/>
            </a:pPr>
            <a:r>
              <a:rPr lang="en-US" sz="1600" dirty="0"/>
              <a:t>Highly reliable</a:t>
            </a:r>
          </a:p>
          <a:p>
            <a:pPr lvl="1">
              <a:buFont typeface="Arial" panose="020B0604020202020204" pitchFamily="34" charset="0"/>
              <a:buChar char="•"/>
            </a:pPr>
            <a:r>
              <a:rPr lang="en-US" dirty="0"/>
              <a:t>Cons: </a:t>
            </a:r>
          </a:p>
          <a:p>
            <a:pPr lvl="2">
              <a:buFont typeface="Arial" panose="020B0604020202020204" pitchFamily="34" charset="0"/>
              <a:buChar char="•"/>
            </a:pPr>
            <a:r>
              <a:rPr lang="en-US" sz="1600" dirty="0"/>
              <a:t>Expensive</a:t>
            </a:r>
          </a:p>
          <a:p>
            <a:pPr lvl="2">
              <a:buFont typeface="Arial" panose="020B0604020202020204" pitchFamily="34" charset="0"/>
              <a:buChar char="•"/>
            </a:pPr>
            <a:r>
              <a:rPr lang="en-US" sz="1600" dirty="0"/>
              <a:t>Complex (~n</a:t>
            </a:r>
            <a:r>
              <a:rPr lang="en-US" sz="1600" baseline="30000" dirty="0"/>
              <a:t>2</a:t>
            </a:r>
            <a:r>
              <a:rPr lang="en-US" sz="1600" dirty="0"/>
              <a:t> connections)</a:t>
            </a:r>
          </a:p>
          <a:p>
            <a:pPr lvl="2">
              <a:buFont typeface="Arial" panose="020B0604020202020204" pitchFamily="34" charset="0"/>
              <a:buChar char="•"/>
            </a:pPr>
            <a:r>
              <a:rPr lang="en-US" sz="1600" dirty="0"/>
              <a:t>Hard to maintain</a:t>
            </a:r>
          </a:p>
          <a:p>
            <a:pPr lvl="1">
              <a:buFont typeface="Arial" panose="020B0604020202020204" pitchFamily="34" charset="0"/>
              <a:buChar char="•"/>
            </a:pPr>
            <a:r>
              <a:rPr lang="en-US" dirty="0"/>
              <a:t>Usage:</a:t>
            </a:r>
          </a:p>
          <a:p>
            <a:pPr lvl="2">
              <a:buFont typeface="Arial" panose="020B0604020202020204" pitchFamily="34" charset="0"/>
              <a:buChar char="•"/>
            </a:pPr>
            <a:r>
              <a:rPr lang="en-US" sz="1600" dirty="0"/>
              <a:t>Datacenters</a:t>
            </a:r>
          </a:p>
          <a:p>
            <a:pPr lvl="2">
              <a:buFont typeface="Arial" panose="020B0604020202020204" pitchFamily="34" charset="0"/>
              <a:buChar char="•"/>
            </a:pPr>
            <a:r>
              <a:rPr lang="en-US" sz="1600" dirty="0"/>
              <a:t>ISPs</a:t>
            </a:r>
          </a:p>
          <a:p>
            <a:pPr lvl="2">
              <a:buFont typeface="Arial" panose="020B0604020202020204" pitchFamily="34" charset="0"/>
              <a:buChar char="•"/>
            </a:pPr>
            <a:r>
              <a:rPr lang="en-US" sz="1600" dirty="0"/>
              <a:t>Military &amp; emergency networks</a:t>
            </a:r>
          </a:p>
        </p:txBody>
      </p:sp>
      <p:sp>
        <p:nvSpPr>
          <p:cNvPr id="4" name="Rectangle 3">
            <a:extLst>
              <a:ext uri="{FF2B5EF4-FFF2-40B4-BE49-F238E27FC236}">
                <a16:creationId xmlns:a16="http://schemas.microsoft.com/office/drawing/2014/main" id="{CED7D946-14A7-FE51-C2A5-AC64EC7C8E93}"/>
              </a:ext>
            </a:extLst>
          </p:cNvPr>
          <p:cNvSpPr/>
          <p:nvPr/>
        </p:nvSpPr>
        <p:spPr>
          <a:xfrm>
            <a:off x="1300612" y="5977468"/>
            <a:ext cx="6127960" cy="369332"/>
          </a:xfrm>
          <a:prstGeom prst="rect">
            <a:avLst/>
          </a:prstGeom>
        </p:spPr>
        <p:txBody>
          <a:bodyPr wrap="none">
            <a:spAutoFit/>
          </a:bodyPr>
          <a:lstStyle/>
          <a:p>
            <a:r>
              <a:rPr lang="en-US" dirty="0">
                <a:hlinkClick r:id="rId2"/>
              </a:rPr>
              <a:t>https://www.lifewire.com/computer-network-topology-817884</a:t>
            </a:r>
            <a:endParaRPr lang="en-US" dirty="0"/>
          </a:p>
        </p:txBody>
      </p:sp>
      <p:pic>
        <p:nvPicPr>
          <p:cNvPr id="5" name="Picture 4">
            <a:extLst>
              <a:ext uri="{FF2B5EF4-FFF2-40B4-BE49-F238E27FC236}">
                <a16:creationId xmlns:a16="http://schemas.microsoft.com/office/drawing/2014/main" id="{16D57AFD-2575-B0E9-11C1-53A534556915}"/>
              </a:ext>
            </a:extLst>
          </p:cNvPr>
          <p:cNvPicPr>
            <a:picLocks noChangeAspect="1"/>
          </p:cNvPicPr>
          <p:nvPr/>
        </p:nvPicPr>
        <p:blipFill>
          <a:blip r:embed="rId3"/>
          <a:stretch>
            <a:fillRect/>
          </a:stretch>
        </p:blipFill>
        <p:spPr>
          <a:xfrm>
            <a:off x="7807195" y="2773619"/>
            <a:ext cx="3410478" cy="2275963"/>
          </a:xfrm>
          <a:prstGeom prst="rect">
            <a:avLst/>
          </a:prstGeom>
        </p:spPr>
      </p:pic>
    </p:spTree>
    <p:extLst>
      <p:ext uri="{BB962C8B-B14F-4D97-AF65-F5344CB8AC3E}">
        <p14:creationId xmlns:p14="http://schemas.microsoft.com/office/powerpoint/2010/main" val="3575616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EC373-B5A4-F41D-F205-A82448ADA2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9DA027-0B59-5ECE-B8BF-9346E2783447}"/>
              </a:ext>
            </a:extLst>
          </p:cNvPr>
          <p:cNvSpPr>
            <a:spLocks noGrp="1"/>
          </p:cNvSpPr>
          <p:nvPr>
            <p:ph type="title"/>
          </p:nvPr>
        </p:nvSpPr>
        <p:spPr/>
        <p:txBody>
          <a:bodyPr/>
          <a:lstStyle/>
          <a:p>
            <a:r>
              <a:rPr lang="en-US" dirty="0"/>
              <a:t>OSI Model</a:t>
            </a:r>
          </a:p>
        </p:txBody>
      </p:sp>
      <p:sp>
        <p:nvSpPr>
          <p:cNvPr id="3" name="Content Placeholder 2">
            <a:extLst>
              <a:ext uri="{FF2B5EF4-FFF2-40B4-BE49-F238E27FC236}">
                <a16:creationId xmlns:a16="http://schemas.microsoft.com/office/drawing/2014/main" id="{C420A0CF-16A8-FA59-527E-FD76604FFEBE}"/>
              </a:ext>
            </a:extLst>
          </p:cNvPr>
          <p:cNvSpPr>
            <a:spLocks noGrp="1"/>
          </p:cNvSpPr>
          <p:nvPr>
            <p:ph idx="1"/>
          </p:nvPr>
        </p:nvSpPr>
        <p:spPr>
          <a:xfrm>
            <a:off x="1066800" y="1776642"/>
            <a:ext cx="10058400" cy="785744"/>
          </a:xfrm>
        </p:spPr>
        <p:txBody>
          <a:bodyPr>
            <a:normAutofit/>
          </a:bodyPr>
          <a:lstStyle/>
          <a:p>
            <a:pPr>
              <a:spcAft>
                <a:spcPts val="0"/>
              </a:spcAft>
            </a:pPr>
            <a:r>
              <a:rPr lang="en-US" dirty="0"/>
              <a:t>Open System Interconnection – networking framework</a:t>
            </a:r>
          </a:p>
          <a:p>
            <a:pPr lvl="1">
              <a:buFont typeface="Arial" panose="020B0604020202020204" pitchFamily="34" charset="0"/>
              <a:buChar char="•"/>
            </a:pPr>
            <a:r>
              <a:rPr lang="en-US" dirty="0"/>
              <a:t>Networking is complex, OSI layers provide structure</a:t>
            </a:r>
          </a:p>
        </p:txBody>
      </p:sp>
      <p:sp>
        <p:nvSpPr>
          <p:cNvPr id="7" name="Rectangle 6">
            <a:extLst>
              <a:ext uri="{FF2B5EF4-FFF2-40B4-BE49-F238E27FC236}">
                <a16:creationId xmlns:a16="http://schemas.microsoft.com/office/drawing/2014/main" id="{D012A399-7717-BA5F-7789-E5D557565CFC}"/>
              </a:ext>
            </a:extLst>
          </p:cNvPr>
          <p:cNvSpPr/>
          <p:nvPr/>
        </p:nvSpPr>
        <p:spPr>
          <a:xfrm>
            <a:off x="7173488" y="6004751"/>
            <a:ext cx="4044184" cy="369332"/>
          </a:xfrm>
          <a:prstGeom prst="rect">
            <a:avLst/>
          </a:prstGeom>
        </p:spPr>
        <p:txBody>
          <a:bodyPr wrap="none">
            <a:spAutoFit/>
          </a:bodyPr>
          <a:lstStyle/>
          <a:p>
            <a:r>
              <a:rPr lang="en-US" dirty="0">
                <a:hlinkClick r:id="rId2"/>
              </a:rPr>
              <a:t>https://en.wikipedia.org/wiki/OSI_model</a:t>
            </a:r>
            <a:endParaRPr lang="en-US" dirty="0"/>
          </a:p>
        </p:txBody>
      </p:sp>
      <p:sp>
        <p:nvSpPr>
          <p:cNvPr id="12" name="Google Shape;271;p36">
            <a:extLst>
              <a:ext uri="{FF2B5EF4-FFF2-40B4-BE49-F238E27FC236}">
                <a16:creationId xmlns:a16="http://schemas.microsoft.com/office/drawing/2014/main" id="{146968D1-5086-F2BB-BFF4-A812BA4CD5C6}"/>
              </a:ext>
            </a:extLst>
          </p:cNvPr>
          <p:cNvSpPr/>
          <p:nvPr/>
        </p:nvSpPr>
        <p:spPr>
          <a:xfrm>
            <a:off x="1198880" y="5753291"/>
            <a:ext cx="1711960" cy="502920"/>
          </a:xfrm>
          <a:prstGeom prst="rect">
            <a:avLst/>
          </a:prstGeom>
          <a:solidFill>
            <a:srgbClr val="EA9999"/>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rtl="0">
              <a:spcBef>
                <a:spcPts val="0"/>
              </a:spcBef>
              <a:spcAft>
                <a:spcPts val="0"/>
              </a:spcAft>
              <a:buNone/>
            </a:pPr>
            <a:r>
              <a:rPr lang="en" sz="1800" dirty="0">
                <a:solidFill>
                  <a:schemeClr val="dk1"/>
                </a:solidFill>
                <a:latin typeface="Calibri"/>
                <a:ea typeface="Calibri"/>
                <a:cs typeface="Calibri"/>
                <a:sym typeface="Calibri"/>
              </a:rPr>
              <a:t>1- Physical</a:t>
            </a:r>
            <a:endParaRPr sz="1800" dirty="0">
              <a:solidFill>
                <a:schemeClr val="dk1"/>
              </a:solidFill>
              <a:latin typeface="Calibri"/>
              <a:ea typeface="Calibri"/>
              <a:cs typeface="Calibri"/>
              <a:sym typeface="Calibri"/>
            </a:endParaRPr>
          </a:p>
        </p:txBody>
      </p:sp>
      <p:sp>
        <p:nvSpPr>
          <p:cNvPr id="13" name="Google Shape;272;p36">
            <a:extLst>
              <a:ext uri="{FF2B5EF4-FFF2-40B4-BE49-F238E27FC236}">
                <a16:creationId xmlns:a16="http://schemas.microsoft.com/office/drawing/2014/main" id="{79159F2E-1136-8BF9-AF6D-08D9A6387393}"/>
              </a:ext>
            </a:extLst>
          </p:cNvPr>
          <p:cNvSpPr/>
          <p:nvPr/>
        </p:nvSpPr>
        <p:spPr>
          <a:xfrm>
            <a:off x="1198880" y="5207532"/>
            <a:ext cx="1711960" cy="502920"/>
          </a:xfrm>
          <a:prstGeom prst="rect">
            <a:avLst/>
          </a:prstGeom>
          <a:solidFill>
            <a:srgbClr val="F6B26B"/>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rtl="0">
              <a:spcBef>
                <a:spcPts val="0"/>
              </a:spcBef>
              <a:spcAft>
                <a:spcPts val="0"/>
              </a:spcAft>
              <a:buNone/>
            </a:pPr>
            <a:r>
              <a:rPr lang="en" sz="1800" dirty="0">
                <a:solidFill>
                  <a:schemeClr val="dk1"/>
                </a:solidFill>
                <a:latin typeface="Calibri"/>
                <a:ea typeface="Calibri"/>
                <a:cs typeface="Calibri"/>
                <a:sym typeface="Calibri"/>
              </a:rPr>
              <a:t>2 - Data Link</a:t>
            </a:r>
            <a:endParaRPr sz="1800" dirty="0">
              <a:solidFill>
                <a:schemeClr val="dk1"/>
              </a:solidFill>
              <a:latin typeface="Calibri"/>
              <a:ea typeface="Calibri"/>
              <a:cs typeface="Calibri"/>
              <a:sym typeface="Calibri"/>
            </a:endParaRPr>
          </a:p>
        </p:txBody>
      </p:sp>
      <p:sp>
        <p:nvSpPr>
          <p:cNvPr id="14" name="Google Shape;273;p36">
            <a:extLst>
              <a:ext uri="{FF2B5EF4-FFF2-40B4-BE49-F238E27FC236}">
                <a16:creationId xmlns:a16="http://schemas.microsoft.com/office/drawing/2014/main" id="{74F90A44-7018-62FF-E9F4-4E89A90B81FE}"/>
              </a:ext>
            </a:extLst>
          </p:cNvPr>
          <p:cNvSpPr/>
          <p:nvPr/>
        </p:nvSpPr>
        <p:spPr>
          <a:xfrm>
            <a:off x="1198880" y="4661772"/>
            <a:ext cx="1711960" cy="502920"/>
          </a:xfrm>
          <a:prstGeom prst="rect">
            <a:avLst/>
          </a:prstGeom>
          <a:solidFill>
            <a:srgbClr val="FFE599"/>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rtl="0">
              <a:spcBef>
                <a:spcPts val="0"/>
              </a:spcBef>
              <a:spcAft>
                <a:spcPts val="0"/>
              </a:spcAft>
              <a:buNone/>
            </a:pPr>
            <a:r>
              <a:rPr lang="en" sz="1800" dirty="0">
                <a:solidFill>
                  <a:schemeClr val="dk1"/>
                </a:solidFill>
                <a:latin typeface="Calibri"/>
                <a:ea typeface="Calibri"/>
                <a:cs typeface="Calibri"/>
                <a:sym typeface="Calibri"/>
              </a:rPr>
              <a:t>3- Network</a:t>
            </a:r>
            <a:endParaRPr sz="1800" dirty="0">
              <a:solidFill>
                <a:schemeClr val="dk1"/>
              </a:solidFill>
              <a:latin typeface="Calibri"/>
              <a:ea typeface="Calibri"/>
              <a:cs typeface="Calibri"/>
              <a:sym typeface="Calibri"/>
            </a:endParaRPr>
          </a:p>
        </p:txBody>
      </p:sp>
      <p:sp>
        <p:nvSpPr>
          <p:cNvPr id="15" name="Google Shape;274;p36">
            <a:extLst>
              <a:ext uri="{FF2B5EF4-FFF2-40B4-BE49-F238E27FC236}">
                <a16:creationId xmlns:a16="http://schemas.microsoft.com/office/drawing/2014/main" id="{F4522D09-26FD-BB00-AA11-4E1210D464C4}"/>
              </a:ext>
            </a:extLst>
          </p:cNvPr>
          <p:cNvSpPr/>
          <p:nvPr/>
        </p:nvSpPr>
        <p:spPr>
          <a:xfrm>
            <a:off x="1198880" y="4116012"/>
            <a:ext cx="1711960" cy="502920"/>
          </a:xfrm>
          <a:prstGeom prst="rect">
            <a:avLst/>
          </a:prstGeom>
          <a:solidFill>
            <a:srgbClr val="B6D7A8"/>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rtl="0">
              <a:spcBef>
                <a:spcPts val="0"/>
              </a:spcBef>
              <a:spcAft>
                <a:spcPts val="0"/>
              </a:spcAft>
              <a:buNone/>
            </a:pPr>
            <a:r>
              <a:rPr lang="en" sz="1800" dirty="0">
                <a:solidFill>
                  <a:schemeClr val="dk1"/>
                </a:solidFill>
                <a:latin typeface="Calibri"/>
                <a:ea typeface="Calibri"/>
                <a:cs typeface="Calibri"/>
                <a:sym typeface="Calibri"/>
              </a:rPr>
              <a:t>4 -Transport</a:t>
            </a:r>
            <a:endParaRPr sz="1800" dirty="0">
              <a:solidFill>
                <a:schemeClr val="dk1"/>
              </a:solidFill>
              <a:latin typeface="Calibri"/>
              <a:ea typeface="Calibri"/>
              <a:cs typeface="Calibri"/>
              <a:sym typeface="Calibri"/>
            </a:endParaRPr>
          </a:p>
        </p:txBody>
      </p:sp>
      <p:sp>
        <p:nvSpPr>
          <p:cNvPr id="16" name="Google Shape;275;p36">
            <a:extLst>
              <a:ext uri="{FF2B5EF4-FFF2-40B4-BE49-F238E27FC236}">
                <a16:creationId xmlns:a16="http://schemas.microsoft.com/office/drawing/2014/main" id="{5C8B06C0-214B-7ECD-672F-CE6E65099004}"/>
              </a:ext>
            </a:extLst>
          </p:cNvPr>
          <p:cNvSpPr/>
          <p:nvPr/>
        </p:nvSpPr>
        <p:spPr>
          <a:xfrm>
            <a:off x="1198880" y="3570252"/>
            <a:ext cx="1711960" cy="502920"/>
          </a:xfrm>
          <a:prstGeom prst="rect">
            <a:avLst/>
          </a:prstGeom>
          <a:solidFill>
            <a:srgbClr val="93C47D"/>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rtl="0">
              <a:spcBef>
                <a:spcPts val="0"/>
              </a:spcBef>
              <a:spcAft>
                <a:spcPts val="0"/>
              </a:spcAft>
              <a:buNone/>
            </a:pPr>
            <a:r>
              <a:rPr lang="en" sz="1800" dirty="0">
                <a:solidFill>
                  <a:schemeClr val="dk1"/>
                </a:solidFill>
                <a:latin typeface="Calibri"/>
                <a:ea typeface="Calibri"/>
                <a:cs typeface="Calibri"/>
                <a:sym typeface="Calibri"/>
              </a:rPr>
              <a:t>5 - Session</a:t>
            </a:r>
            <a:endParaRPr sz="1800" dirty="0">
              <a:solidFill>
                <a:schemeClr val="dk1"/>
              </a:solidFill>
              <a:latin typeface="Calibri"/>
              <a:ea typeface="Calibri"/>
              <a:cs typeface="Calibri"/>
              <a:sym typeface="Calibri"/>
            </a:endParaRPr>
          </a:p>
        </p:txBody>
      </p:sp>
      <p:sp>
        <p:nvSpPr>
          <p:cNvPr id="17" name="Google Shape;276;p36">
            <a:extLst>
              <a:ext uri="{FF2B5EF4-FFF2-40B4-BE49-F238E27FC236}">
                <a16:creationId xmlns:a16="http://schemas.microsoft.com/office/drawing/2014/main" id="{F49BC8CE-554D-EC22-10D5-5801D1AAAB52}"/>
              </a:ext>
            </a:extLst>
          </p:cNvPr>
          <p:cNvSpPr/>
          <p:nvPr/>
        </p:nvSpPr>
        <p:spPr>
          <a:xfrm>
            <a:off x="1198880" y="3024492"/>
            <a:ext cx="1711960" cy="502920"/>
          </a:xfrm>
          <a:prstGeom prst="rect">
            <a:avLst/>
          </a:prstGeom>
          <a:solidFill>
            <a:srgbClr val="93C47D"/>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rtl="0">
              <a:spcBef>
                <a:spcPts val="0"/>
              </a:spcBef>
              <a:spcAft>
                <a:spcPts val="0"/>
              </a:spcAft>
              <a:buNone/>
            </a:pPr>
            <a:r>
              <a:rPr lang="en" sz="1800" dirty="0">
                <a:solidFill>
                  <a:schemeClr val="dk1"/>
                </a:solidFill>
                <a:latin typeface="Calibri"/>
                <a:ea typeface="Calibri"/>
                <a:cs typeface="Calibri"/>
                <a:sym typeface="Calibri"/>
              </a:rPr>
              <a:t>6 - Presentation</a:t>
            </a:r>
            <a:endParaRPr sz="1800" dirty="0">
              <a:solidFill>
                <a:schemeClr val="dk1"/>
              </a:solidFill>
              <a:latin typeface="Calibri"/>
              <a:ea typeface="Calibri"/>
              <a:cs typeface="Calibri"/>
              <a:sym typeface="Calibri"/>
            </a:endParaRPr>
          </a:p>
        </p:txBody>
      </p:sp>
      <p:sp>
        <p:nvSpPr>
          <p:cNvPr id="18" name="Google Shape;277;p36">
            <a:extLst>
              <a:ext uri="{FF2B5EF4-FFF2-40B4-BE49-F238E27FC236}">
                <a16:creationId xmlns:a16="http://schemas.microsoft.com/office/drawing/2014/main" id="{27684E8B-B337-5E9A-907C-0239AAA02B4C}"/>
              </a:ext>
            </a:extLst>
          </p:cNvPr>
          <p:cNvSpPr/>
          <p:nvPr/>
        </p:nvSpPr>
        <p:spPr>
          <a:xfrm>
            <a:off x="1198880" y="2478732"/>
            <a:ext cx="1711960" cy="502920"/>
          </a:xfrm>
          <a:prstGeom prst="rect">
            <a:avLst/>
          </a:prstGeom>
          <a:solidFill>
            <a:srgbClr val="93C47D"/>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rtl="0">
              <a:spcBef>
                <a:spcPts val="0"/>
              </a:spcBef>
              <a:spcAft>
                <a:spcPts val="0"/>
              </a:spcAft>
              <a:buNone/>
            </a:pPr>
            <a:r>
              <a:rPr lang="en" sz="1800" dirty="0">
                <a:solidFill>
                  <a:schemeClr val="dk1"/>
                </a:solidFill>
                <a:latin typeface="Calibri"/>
                <a:ea typeface="Calibri"/>
                <a:cs typeface="Calibri"/>
                <a:sym typeface="Calibri"/>
              </a:rPr>
              <a:t>7 - Application</a:t>
            </a:r>
            <a:endParaRPr sz="1800" dirty="0">
              <a:solidFill>
                <a:schemeClr val="dk1"/>
              </a:solidFill>
              <a:latin typeface="Calibri"/>
              <a:ea typeface="Calibri"/>
              <a:cs typeface="Calibri"/>
              <a:sym typeface="Calibri"/>
            </a:endParaRPr>
          </a:p>
        </p:txBody>
      </p:sp>
      <p:sp>
        <p:nvSpPr>
          <p:cNvPr id="19" name="Google Shape;271;p36">
            <a:extLst>
              <a:ext uri="{FF2B5EF4-FFF2-40B4-BE49-F238E27FC236}">
                <a16:creationId xmlns:a16="http://schemas.microsoft.com/office/drawing/2014/main" id="{E6B29639-EFC0-0B6E-8EED-6962EA18BF35}"/>
              </a:ext>
            </a:extLst>
          </p:cNvPr>
          <p:cNvSpPr/>
          <p:nvPr/>
        </p:nvSpPr>
        <p:spPr>
          <a:xfrm>
            <a:off x="2906448" y="5753291"/>
            <a:ext cx="7731071" cy="502920"/>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rtl="0">
              <a:spcBef>
                <a:spcPts val="0"/>
              </a:spcBef>
              <a:spcAft>
                <a:spcPts val="0"/>
              </a:spcAft>
              <a:buNone/>
            </a:pPr>
            <a:r>
              <a:rPr lang="en-US" sz="1400" dirty="0">
                <a:solidFill>
                  <a:schemeClr val="dk1"/>
                </a:solidFill>
                <a:latin typeface="Calibri"/>
                <a:ea typeface="Calibri"/>
                <a:cs typeface="Calibri"/>
                <a:sym typeface="Calibri"/>
              </a:rPr>
              <a:t>Data carrier</a:t>
            </a:r>
          </a:p>
          <a:p>
            <a:pPr marL="0" marR="0" lvl="0" indent="0" rtl="0">
              <a:spcBef>
                <a:spcPts val="0"/>
              </a:spcBef>
              <a:spcAft>
                <a:spcPts val="0"/>
              </a:spcAft>
              <a:buNone/>
            </a:pPr>
            <a:r>
              <a:rPr lang="en-US" sz="1400" dirty="0">
                <a:solidFill>
                  <a:schemeClr val="dk1"/>
                </a:solidFill>
                <a:latin typeface="Calibri"/>
                <a:ea typeface="Calibri"/>
                <a:cs typeface="Calibri"/>
                <a:sym typeface="Calibri"/>
              </a:rPr>
              <a:t>e.g. Ethernet cable, Wi-Fi signal</a:t>
            </a:r>
          </a:p>
        </p:txBody>
      </p:sp>
      <p:sp>
        <p:nvSpPr>
          <p:cNvPr id="20" name="Google Shape;272;p36">
            <a:extLst>
              <a:ext uri="{FF2B5EF4-FFF2-40B4-BE49-F238E27FC236}">
                <a16:creationId xmlns:a16="http://schemas.microsoft.com/office/drawing/2014/main" id="{689C7AA0-1741-5BB7-D0BA-FBD4415471FC}"/>
              </a:ext>
            </a:extLst>
          </p:cNvPr>
          <p:cNvSpPr/>
          <p:nvPr/>
        </p:nvSpPr>
        <p:spPr>
          <a:xfrm>
            <a:off x="2906449" y="5207532"/>
            <a:ext cx="6273714" cy="502920"/>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r>
              <a:rPr lang="en" sz="1400" dirty="0">
                <a:solidFill>
                  <a:schemeClr val="dk1"/>
                </a:solidFill>
                <a:latin typeface="Calibri"/>
                <a:ea typeface="Calibri"/>
                <a:cs typeface="Calibri"/>
                <a:sym typeface="Calibri"/>
              </a:rPr>
              <a:t>D</a:t>
            </a:r>
            <a:r>
              <a:rPr lang="en-US" sz="1400" dirty="0" err="1"/>
              <a:t>ata</a:t>
            </a:r>
            <a:r>
              <a:rPr lang="en-US" sz="1400" dirty="0"/>
              <a:t> transfer between devices in the same network; breaks packets into frames</a:t>
            </a:r>
          </a:p>
          <a:p>
            <a:r>
              <a:rPr lang="en-US" sz="1400" dirty="0"/>
              <a:t>e.g. Switch, network card</a:t>
            </a:r>
          </a:p>
        </p:txBody>
      </p:sp>
      <p:sp>
        <p:nvSpPr>
          <p:cNvPr id="21" name="Google Shape;273;p36">
            <a:extLst>
              <a:ext uri="{FF2B5EF4-FFF2-40B4-BE49-F238E27FC236}">
                <a16:creationId xmlns:a16="http://schemas.microsoft.com/office/drawing/2014/main" id="{69BA533B-14ED-A23A-071A-3E4DD7D77FCC}"/>
              </a:ext>
            </a:extLst>
          </p:cNvPr>
          <p:cNvSpPr/>
          <p:nvPr/>
        </p:nvSpPr>
        <p:spPr>
          <a:xfrm>
            <a:off x="2906448" y="4661772"/>
            <a:ext cx="7731071" cy="502920"/>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rtl="0">
              <a:spcBef>
                <a:spcPts val="0"/>
              </a:spcBef>
              <a:spcAft>
                <a:spcPts val="0"/>
              </a:spcAft>
              <a:buNone/>
            </a:pPr>
            <a:r>
              <a:rPr lang="en-US" sz="1400" dirty="0">
                <a:solidFill>
                  <a:schemeClr val="dk1"/>
                </a:solidFill>
                <a:latin typeface="Calibri"/>
                <a:ea typeface="Calibri"/>
                <a:cs typeface="Calibri"/>
                <a:sym typeface="Calibri"/>
              </a:rPr>
              <a:t>data routing; breaks data into packets</a:t>
            </a:r>
          </a:p>
          <a:p>
            <a:pPr marL="0" marR="0" lvl="0" indent="0" rtl="0">
              <a:spcBef>
                <a:spcPts val="0"/>
              </a:spcBef>
              <a:spcAft>
                <a:spcPts val="0"/>
              </a:spcAft>
              <a:buNone/>
            </a:pPr>
            <a:r>
              <a:rPr lang="en-US" sz="1400" dirty="0">
                <a:solidFill>
                  <a:schemeClr val="dk1"/>
                </a:solidFill>
                <a:latin typeface="Calibri"/>
                <a:ea typeface="Calibri"/>
                <a:cs typeface="Calibri"/>
                <a:sym typeface="Calibri"/>
              </a:rPr>
              <a:t>e.g. IPv4, IPv6</a:t>
            </a:r>
          </a:p>
        </p:txBody>
      </p:sp>
      <p:sp>
        <p:nvSpPr>
          <p:cNvPr id="22" name="Google Shape;274;p36">
            <a:extLst>
              <a:ext uri="{FF2B5EF4-FFF2-40B4-BE49-F238E27FC236}">
                <a16:creationId xmlns:a16="http://schemas.microsoft.com/office/drawing/2014/main" id="{514B537A-2791-7962-4C1B-66CF9181BE7A}"/>
              </a:ext>
            </a:extLst>
          </p:cNvPr>
          <p:cNvSpPr/>
          <p:nvPr/>
        </p:nvSpPr>
        <p:spPr>
          <a:xfrm>
            <a:off x="2906448" y="4116012"/>
            <a:ext cx="7731071" cy="502920"/>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rtl="0">
              <a:spcBef>
                <a:spcPts val="0"/>
              </a:spcBef>
              <a:spcAft>
                <a:spcPts val="0"/>
              </a:spcAft>
              <a:buNone/>
            </a:pPr>
            <a:r>
              <a:rPr lang="en-US" sz="1400" dirty="0">
                <a:solidFill>
                  <a:schemeClr val="dk1"/>
                </a:solidFill>
                <a:latin typeface="Calibri"/>
                <a:ea typeface="Calibri"/>
                <a:cs typeface="Calibri"/>
                <a:sym typeface="Calibri"/>
              </a:rPr>
              <a:t>Provides reliability &amp; order OR fast delivery; split data into “larger packets”</a:t>
            </a:r>
          </a:p>
          <a:p>
            <a:pPr marL="0" marR="0" lvl="0" indent="0" rtl="0">
              <a:spcBef>
                <a:spcPts val="0"/>
              </a:spcBef>
              <a:spcAft>
                <a:spcPts val="0"/>
              </a:spcAft>
              <a:buNone/>
            </a:pPr>
            <a:r>
              <a:rPr lang="en-US" sz="1400" dirty="0">
                <a:solidFill>
                  <a:schemeClr val="dk1"/>
                </a:solidFill>
                <a:latin typeface="Calibri"/>
                <a:ea typeface="Calibri"/>
                <a:cs typeface="Calibri"/>
                <a:sym typeface="Calibri"/>
              </a:rPr>
              <a:t>e.g. TCP (segments), UDP (datagrams)</a:t>
            </a:r>
          </a:p>
        </p:txBody>
      </p:sp>
      <p:sp>
        <p:nvSpPr>
          <p:cNvPr id="23" name="Google Shape;275;p36">
            <a:extLst>
              <a:ext uri="{FF2B5EF4-FFF2-40B4-BE49-F238E27FC236}">
                <a16:creationId xmlns:a16="http://schemas.microsoft.com/office/drawing/2014/main" id="{948B5B56-312D-E508-7092-C204CB92FB62}"/>
              </a:ext>
            </a:extLst>
          </p:cNvPr>
          <p:cNvSpPr/>
          <p:nvPr/>
        </p:nvSpPr>
        <p:spPr>
          <a:xfrm>
            <a:off x="2906448" y="3570252"/>
            <a:ext cx="7731071" cy="502920"/>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rtl="0">
              <a:spcBef>
                <a:spcPts val="0"/>
              </a:spcBef>
              <a:spcAft>
                <a:spcPts val="0"/>
              </a:spcAft>
              <a:buNone/>
            </a:pPr>
            <a:r>
              <a:rPr lang="en-US" sz="1400" dirty="0">
                <a:solidFill>
                  <a:schemeClr val="dk1"/>
                </a:solidFill>
                <a:latin typeface="Calibri"/>
                <a:ea typeface="Calibri"/>
                <a:cs typeface="Calibri"/>
                <a:sym typeface="Calibri"/>
              </a:rPr>
              <a:t>manages sessions, ensures communication continuity; keep a session alive</a:t>
            </a:r>
          </a:p>
          <a:p>
            <a:pPr marL="0" marR="0" lvl="0" indent="0" rtl="0">
              <a:spcBef>
                <a:spcPts val="0"/>
              </a:spcBef>
              <a:spcAft>
                <a:spcPts val="0"/>
              </a:spcAft>
              <a:buNone/>
            </a:pPr>
            <a:r>
              <a:rPr lang="en-US" sz="1400" dirty="0">
                <a:solidFill>
                  <a:schemeClr val="dk1"/>
                </a:solidFill>
                <a:latin typeface="Calibri"/>
                <a:ea typeface="Calibri"/>
                <a:cs typeface="Calibri"/>
                <a:sym typeface="Calibri"/>
              </a:rPr>
              <a:t>e.g. NetBIOS, PPTP (VPN)</a:t>
            </a:r>
          </a:p>
        </p:txBody>
      </p:sp>
      <p:sp>
        <p:nvSpPr>
          <p:cNvPr id="24" name="Google Shape;276;p36">
            <a:extLst>
              <a:ext uri="{FF2B5EF4-FFF2-40B4-BE49-F238E27FC236}">
                <a16:creationId xmlns:a16="http://schemas.microsoft.com/office/drawing/2014/main" id="{E2B64FAD-AFD1-EC95-3225-86001C4E4044}"/>
              </a:ext>
            </a:extLst>
          </p:cNvPr>
          <p:cNvSpPr/>
          <p:nvPr/>
        </p:nvSpPr>
        <p:spPr>
          <a:xfrm>
            <a:off x="2906448" y="3024492"/>
            <a:ext cx="6273715" cy="502920"/>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rtl="0">
              <a:spcBef>
                <a:spcPts val="0"/>
              </a:spcBef>
              <a:spcAft>
                <a:spcPts val="0"/>
              </a:spcAft>
              <a:buNone/>
            </a:pPr>
            <a:r>
              <a:rPr lang="en-US" sz="1400" dirty="0">
                <a:solidFill>
                  <a:schemeClr val="dk1"/>
                </a:solidFill>
                <a:latin typeface="Calibri"/>
                <a:ea typeface="Calibri"/>
                <a:cs typeface="Calibri"/>
                <a:sym typeface="Calibri"/>
              </a:rPr>
              <a:t>Translate data into transferable format including compression, encryption, encoding</a:t>
            </a:r>
          </a:p>
          <a:p>
            <a:pPr marL="0" marR="0" lvl="0" indent="0" rtl="0">
              <a:spcBef>
                <a:spcPts val="0"/>
              </a:spcBef>
              <a:spcAft>
                <a:spcPts val="0"/>
              </a:spcAft>
              <a:buNone/>
            </a:pPr>
            <a:r>
              <a:rPr lang="en-US" sz="1400" dirty="0">
                <a:solidFill>
                  <a:schemeClr val="dk1"/>
                </a:solidFill>
                <a:latin typeface="Calibri"/>
                <a:ea typeface="Calibri"/>
                <a:cs typeface="Calibri"/>
                <a:sym typeface="Calibri"/>
              </a:rPr>
              <a:t>e.g. HTTPS encrypts traffic with TLS, Unicode -&gt; ASCII for URL</a:t>
            </a:r>
          </a:p>
        </p:txBody>
      </p:sp>
      <p:sp>
        <p:nvSpPr>
          <p:cNvPr id="25" name="Google Shape;277;p36">
            <a:extLst>
              <a:ext uri="{FF2B5EF4-FFF2-40B4-BE49-F238E27FC236}">
                <a16:creationId xmlns:a16="http://schemas.microsoft.com/office/drawing/2014/main" id="{655AE932-03FF-C78F-DCC8-5D415B70CDF2}"/>
              </a:ext>
            </a:extLst>
          </p:cNvPr>
          <p:cNvSpPr/>
          <p:nvPr/>
        </p:nvSpPr>
        <p:spPr>
          <a:xfrm>
            <a:off x="2906448" y="2478732"/>
            <a:ext cx="7731071" cy="502920"/>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rtl="0">
              <a:spcBef>
                <a:spcPts val="0"/>
              </a:spcBef>
              <a:spcAft>
                <a:spcPts val="0"/>
              </a:spcAft>
              <a:buNone/>
            </a:pPr>
            <a:r>
              <a:rPr lang="en-US" sz="1400" dirty="0">
                <a:solidFill>
                  <a:schemeClr val="dk1"/>
                </a:solidFill>
                <a:latin typeface="Calibri"/>
                <a:ea typeface="Calibri"/>
                <a:cs typeface="Calibri"/>
                <a:sym typeface="Calibri"/>
              </a:rPr>
              <a:t>Provides networking to applications/APIs</a:t>
            </a:r>
          </a:p>
          <a:p>
            <a:pPr marL="0" marR="0" lvl="0" indent="0" rtl="0">
              <a:spcBef>
                <a:spcPts val="0"/>
              </a:spcBef>
              <a:spcAft>
                <a:spcPts val="0"/>
              </a:spcAft>
              <a:buNone/>
            </a:pPr>
            <a:r>
              <a:rPr lang="en-US" sz="1400" dirty="0">
                <a:solidFill>
                  <a:schemeClr val="dk1"/>
                </a:solidFill>
                <a:latin typeface="Calibri"/>
                <a:ea typeface="Calibri"/>
                <a:cs typeface="Calibri"/>
                <a:sym typeface="Calibri"/>
              </a:rPr>
              <a:t>e.g. HTTP, FTP, POP3, DNS</a:t>
            </a:r>
          </a:p>
        </p:txBody>
      </p:sp>
      <p:sp>
        <p:nvSpPr>
          <p:cNvPr id="40" name="Right Brace 39">
            <a:extLst>
              <a:ext uri="{FF2B5EF4-FFF2-40B4-BE49-F238E27FC236}">
                <a16:creationId xmlns:a16="http://schemas.microsoft.com/office/drawing/2014/main" id="{127B53EA-2AF9-5B53-2D40-40301D981589}"/>
              </a:ext>
            </a:extLst>
          </p:cNvPr>
          <p:cNvSpPr/>
          <p:nvPr/>
        </p:nvSpPr>
        <p:spPr>
          <a:xfrm>
            <a:off x="9285551" y="4116011"/>
            <a:ext cx="297568" cy="1675189"/>
          </a:xfrm>
          <a:prstGeom prst="rightBrace">
            <a:avLst>
              <a:gd name="adj1" fmla="val 0"/>
              <a:gd name="adj2" fmla="val 5307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Right Brace 40">
            <a:extLst>
              <a:ext uri="{FF2B5EF4-FFF2-40B4-BE49-F238E27FC236}">
                <a16:creationId xmlns:a16="http://schemas.microsoft.com/office/drawing/2014/main" id="{4A8724C7-D430-9D41-ADB4-12E2B3A46EA1}"/>
              </a:ext>
            </a:extLst>
          </p:cNvPr>
          <p:cNvSpPr/>
          <p:nvPr/>
        </p:nvSpPr>
        <p:spPr>
          <a:xfrm>
            <a:off x="9285551" y="2478733"/>
            <a:ext cx="297568" cy="545758"/>
          </a:xfrm>
          <a:prstGeom prst="rightBrace">
            <a:avLst>
              <a:gd name="adj1" fmla="val 0"/>
              <a:gd name="adj2" fmla="val 5113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TextBox 41">
            <a:extLst>
              <a:ext uri="{FF2B5EF4-FFF2-40B4-BE49-F238E27FC236}">
                <a16:creationId xmlns:a16="http://schemas.microsoft.com/office/drawing/2014/main" id="{44DD7298-D91A-5DBC-864E-507891963128}"/>
              </a:ext>
            </a:extLst>
          </p:cNvPr>
          <p:cNvSpPr txBox="1"/>
          <p:nvPr/>
        </p:nvSpPr>
        <p:spPr>
          <a:xfrm>
            <a:off x="9180163" y="1978759"/>
            <a:ext cx="2288583" cy="276999"/>
          </a:xfrm>
          <a:prstGeom prst="rect">
            <a:avLst/>
          </a:prstGeom>
          <a:noFill/>
        </p:spPr>
        <p:txBody>
          <a:bodyPr wrap="square" rtlCol="0">
            <a:spAutoFit/>
          </a:bodyPr>
          <a:lstStyle/>
          <a:p>
            <a:r>
              <a:rPr lang="en-US" sz="1200" dirty="0"/>
              <a:t>Protocols – communication rules</a:t>
            </a:r>
          </a:p>
        </p:txBody>
      </p:sp>
      <p:sp>
        <p:nvSpPr>
          <p:cNvPr id="43" name="TextBox 42">
            <a:extLst>
              <a:ext uri="{FF2B5EF4-FFF2-40B4-BE49-F238E27FC236}">
                <a16:creationId xmlns:a16="http://schemas.microsoft.com/office/drawing/2014/main" id="{0A8F1EAE-9D4E-8C79-44F9-B763D1EDD0AE}"/>
              </a:ext>
            </a:extLst>
          </p:cNvPr>
          <p:cNvSpPr txBox="1"/>
          <p:nvPr/>
        </p:nvSpPr>
        <p:spPr>
          <a:xfrm>
            <a:off x="9583118" y="4766494"/>
            <a:ext cx="1304613" cy="461665"/>
          </a:xfrm>
          <a:prstGeom prst="rect">
            <a:avLst/>
          </a:prstGeom>
          <a:noFill/>
        </p:spPr>
        <p:txBody>
          <a:bodyPr wrap="square" rtlCol="0">
            <a:spAutoFit/>
          </a:bodyPr>
          <a:lstStyle/>
          <a:p>
            <a:r>
              <a:rPr lang="en-US" sz="1200" dirty="0"/>
              <a:t>Low level</a:t>
            </a:r>
          </a:p>
          <a:p>
            <a:r>
              <a:rPr lang="en-US" sz="1200" dirty="0"/>
              <a:t>TCP/IP, Token Ring</a:t>
            </a:r>
          </a:p>
        </p:txBody>
      </p:sp>
      <p:sp>
        <p:nvSpPr>
          <p:cNvPr id="44" name="TextBox 43">
            <a:extLst>
              <a:ext uri="{FF2B5EF4-FFF2-40B4-BE49-F238E27FC236}">
                <a16:creationId xmlns:a16="http://schemas.microsoft.com/office/drawing/2014/main" id="{7639B711-0610-CFC2-D615-DBCC9E56D1C8}"/>
              </a:ext>
            </a:extLst>
          </p:cNvPr>
          <p:cNvSpPr txBox="1"/>
          <p:nvPr/>
        </p:nvSpPr>
        <p:spPr>
          <a:xfrm>
            <a:off x="9583118" y="2519987"/>
            <a:ext cx="1159788" cy="461665"/>
          </a:xfrm>
          <a:prstGeom prst="rect">
            <a:avLst/>
          </a:prstGeom>
          <a:noFill/>
        </p:spPr>
        <p:txBody>
          <a:bodyPr wrap="square" rtlCol="0">
            <a:spAutoFit/>
          </a:bodyPr>
          <a:lstStyle/>
          <a:p>
            <a:r>
              <a:rPr lang="en-US" sz="1200" dirty="0"/>
              <a:t>High level</a:t>
            </a:r>
          </a:p>
          <a:p>
            <a:r>
              <a:rPr lang="en-US" sz="1200" dirty="0"/>
              <a:t>FTP, HTTP, </a:t>
            </a:r>
            <a:r>
              <a:rPr lang="en-US" sz="1200" dirty="0" err="1"/>
              <a:t>etc</a:t>
            </a:r>
            <a:endParaRPr lang="en-US" sz="1200" dirty="0"/>
          </a:p>
        </p:txBody>
      </p:sp>
    </p:spTree>
    <p:extLst>
      <p:ext uri="{BB962C8B-B14F-4D97-AF65-F5344CB8AC3E}">
        <p14:creationId xmlns:p14="http://schemas.microsoft.com/office/powerpoint/2010/main" val="217556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C6396-54AD-BA09-EE2F-6A0EC43F10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717141-1C56-2F59-7206-B244452C942E}"/>
              </a:ext>
            </a:extLst>
          </p:cNvPr>
          <p:cNvSpPr>
            <a:spLocks noGrp="1"/>
          </p:cNvSpPr>
          <p:nvPr>
            <p:ph type="title"/>
          </p:nvPr>
        </p:nvSpPr>
        <p:spPr/>
        <p:txBody>
          <a:bodyPr/>
          <a:lstStyle/>
          <a:p>
            <a:r>
              <a:rPr lang="en-US" dirty="0"/>
              <a:t>OSI Model Example</a:t>
            </a:r>
          </a:p>
        </p:txBody>
      </p:sp>
      <p:sp>
        <p:nvSpPr>
          <p:cNvPr id="3" name="Content Placeholder 2">
            <a:extLst>
              <a:ext uri="{FF2B5EF4-FFF2-40B4-BE49-F238E27FC236}">
                <a16:creationId xmlns:a16="http://schemas.microsoft.com/office/drawing/2014/main" id="{1D642A16-73D6-5A8E-CB9F-862BF64E7D7E}"/>
              </a:ext>
            </a:extLst>
          </p:cNvPr>
          <p:cNvSpPr>
            <a:spLocks noGrp="1"/>
          </p:cNvSpPr>
          <p:nvPr>
            <p:ph idx="1"/>
          </p:nvPr>
        </p:nvSpPr>
        <p:spPr>
          <a:xfrm>
            <a:off x="1097280" y="1860878"/>
            <a:ext cx="10195560" cy="3821519"/>
          </a:xfrm>
        </p:spPr>
        <p:txBody>
          <a:bodyPr>
            <a:normAutofit lnSpcReduction="10000"/>
          </a:bodyPr>
          <a:lstStyle/>
          <a:p>
            <a:r>
              <a:rPr lang="en-US" dirty="0"/>
              <a:t>Browser opens rit.edu</a:t>
            </a:r>
          </a:p>
          <a:p>
            <a:pPr lvl="1">
              <a:buFont typeface="Arial" panose="020B0604020202020204" pitchFamily="34" charset="0"/>
              <a:buChar char="•"/>
            </a:pPr>
            <a:r>
              <a:rPr lang="en-US" dirty="0"/>
              <a:t>Resolve the domain </a:t>
            </a:r>
            <a:r>
              <a:rPr lang="en-US" dirty="0">
                <a:sym typeface="Wingdings" panose="05000000000000000000" pitchFamily="2" charset="2"/>
              </a:rPr>
              <a:t></a:t>
            </a:r>
            <a:r>
              <a:rPr lang="en-US" dirty="0"/>
              <a:t> IP address: DNS – Layer 7 (Application)</a:t>
            </a:r>
          </a:p>
          <a:p>
            <a:pPr lvl="1">
              <a:buFont typeface="Arial" panose="020B0604020202020204" pitchFamily="34" charset="0"/>
              <a:buChar char="•"/>
            </a:pPr>
            <a:r>
              <a:rPr lang="en-US" dirty="0"/>
              <a:t>TLS handshake &amp; data encryption: TSL – Layer 6 (Presentation)</a:t>
            </a:r>
          </a:p>
          <a:p>
            <a:pPr lvl="1">
              <a:buFont typeface="Arial" panose="020B0604020202020204" pitchFamily="34" charset="0"/>
              <a:buChar char="•"/>
            </a:pPr>
            <a:r>
              <a:rPr lang="en-US" dirty="0"/>
              <a:t>Connection / session with RIT server is established: Layer 5 (Session)</a:t>
            </a:r>
          </a:p>
          <a:p>
            <a:pPr lvl="1">
              <a:buFont typeface="Arial" panose="020B0604020202020204" pitchFamily="34" charset="0"/>
              <a:buChar char="•"/>
            </a:pPr>
            <a:r>
              <a:rPr lang="en-US" dirty="0"/>
              <a:t>Data is split into segments that are numerated &amp; sent: TCP – Layer 4 (Transport)</a:t>
            </a:r>
          </a:p>
          <a:p>
            <a:pPr lvl="1">
              <a:buFont typeface="Arial" panose="020B0604020202020204" pitchFamily="34" charset="0"/>
              <a:buChar char="•"/>
            </a:pPr>
            <a:r>
              <a:rPr lang="en-US" dirty="0"/>
              <a:t>Segments are split into packets that are routed from the source IP to the target IP: IP – Layer 3 (Network)</a:t>
            </a:r>
          </a:p>
          <a:p>
            <a:pPr lvl="1">
              <a:buFont typeface="Arial" panose="020B0604020202020204" pitchFamily="34" charset="0"/>
              <a:buChar char="•"/>
            </a:pPr>
            <a:r>
              <a:rPr lang="en-US" dirty="0"/>
              <a:t>Network device split packets into frames: Layer 2 (Data Link)</a:t>
            </a:r>
          </a:p>
          <a:p>
            <a:pPr lvl="2">
              <a:buFont typeface="Arial" panose="020B0604020202020204" pitchFamily="34" charset="0"/>
              <a:buChar char="•"/>
            </a:pPr>
            <a:r>
              <a:rPr lang="en-US" sz="1600" dirty="0"/>
              <a:t>&amp; uses devices MAC addresses</a:t>
            </a:r>
          </a:p>
          <a:p>
            <a:pPr lvl="1">
              <a:buFont typeface="Arial" panose="020B0604020202020204" pitchFamily="34" charset="0"/>
              <a:buChar char="•"/>
            </a:pPr>
            <a:r>
              <a:rPr lang="en-US" dirty="0"/>
              <a:t>Bits move though physical cables: Layer 1</a:t>
            </a:r>
          </a:p>
          <a:p>
            <a:pPr lvl="1"/>
            <a:endParaRPr lang="en-US" dirty="0"/>
          </a:p>
          <a:p>
            <a:pPr lvl="1">
              <a:buFont typeface="Arial" panose="020B0604020202020204" pitchFamily="34" charset="0"/>
              <a:buChar char="•"/>
            </a:pPr>
            <a:r>
              <a:rPr lang="en-US" dirty="0"/>
              <a:t>On the target side – opposite process</a:t>
            </a:r>
          </a:p>
          <a:p>
            <a:pPr lvl="2">
              <a:buFont typeface="Arial" panose="020B0604020202020204" pitchFamily="34" charset="0"/>
              <a:buChar char="•"/>
            </a:pPr>
            <a:r>
              <a:rPr lang="en-US" sz="1600" dirty="0"/>
              <a:t>Bytes </a:t>
            </a:r>
            <a:r>
              <a:rPr lang="en-US" sz="1600" dirty="0">
                <a:sym typeface="Wingdings" panose="05000000000000000000" pitchFamily="2" charset="2"/>
              </a:rPr>
              <a:t></a:t>
            </a:r>
            <a:r>
              <a:rPr lang="en-US" sz="1600" dirty="0"/>
              <a:t> frames </a:t>
            </a:r>
            <a:r>
              <a:rPr lang="en-US" sz="1600" dirty="0">
                <a:sym typeface="Wingdings" panose="05000000000000000000" pitchFamily="2" charset="2"/>
              </a:rPr>
              <a:t></a:t>
            </a:r>
            <a:r>
              <a:rPr lang="en-US" sz="1600" dirty="0"/>
              <a:t> packets </a:t>
            </a:r>
            <a:r>
              <a:rPr lang="en-US" sz="1600" dirty="0">
                <a:sym typeface="Wingdings" panose="05000000000000000000" pitchFamily="2" charset="2"/>
              </a:rPr>
              <a:t></a:t>
            </a:r>
            <a:r>
              <a:rPr lang="en-US" sz="1600" dirty="0"/>
              <a:t> segments </a:t>
            </a:r>
            <a:r>
              <a:rPr lang="en-US" sz="1600" dirty="0">
                <a:sym typeface="Wingdings" panose="05000000000000000000" pitchFamily="2" charset="2"/>
              </a:rPr>
              <a:t> </a:t>
            </a:r>
            <a:r>
              <a:rPr lang="en-US" sz="1600" dirty="0"/>
              <a:t>data </a:t>
            </a:r>
            <a:r>
              <a:rPr lang="en-US" sz="1600" dirty="0">
                <a:sym typeface="Wingdings" panose="05000000000000000000" pitchFamily="2" charset="2"/>
              </a:rPr>
              <a:t></a:t>
            </a:r>
            <a:r>
              <a:rPr lang="en-US" sz="1600" dirty="0"/>
              <a:t> decryption </a:t>
            </a:r>
            <a:r>
              <a:rPr lang="en-US" sz="1600" dirty="0">
                <a:sym typeface="Wingdings" panose="05000000000000000000" pitchFamily="2" charset="2"/>
              </a:rPr>
              <a:t></a:t>
            </a:r>
            <a:r>
              <a:rPr lang="en-US" sz="1600" dirty="0"/>
              <a:t> HTTP request </a:t>
            </a:r>
            <a:r>
              <a:rPr lang="en-US" sz="1600" dirty="0">
                <a:sym typeface="Wingdings" panose="05000000000000000000" pitchFamily="2" charset="2"/>
              </a:rPr>
              <a:t></a:t>
            </a:r>
            <a:r>
              <a:rPr lang="en-US" sz="1600" dirty="0"/>
              <a:t> handling</a:t>
            </a:r>
          </a:p>
        </p:txBody>
      </p:sp>
    </p:spTree>
    <p:extLst>
      <p:ext uri="{BB962C8B-B14F-4D97-AF65-F5344CB8AC3E}">
        <p14:creationId xmlns:p14="http://schemas.microsoft.com/office/powerpoint/2010/main" val="2815040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4E4A7-CDFC-F994-750E-3F0B5BCD52CC}"/>
              </a:ext>
            </a:extLst>
          </p:cNvPr>
          <p:cNvSpPr>
            <a:spLocks noGrp="1"/>
          </p:cNvSpPr>
          <p:nvPr>
            <p:ph type="title"/>
          </p:nvPr>
        </p:nvSpPr>
        <p:spPr/>
        <p:txBody>
          <a:bodyPr/>
          <a:lstStyle/>
          <a:p>
            <a:r>
              <a:rPr lang="en-US" dirty="0"/>
              <a:t>Protocols Aid in API Creation</a:t>
            </a:r>
          </a:p>
        </p:txBody>
      </p:sp>
      <p:sp>
        <p:nvSpPr>
          <p:cNvPr id="3" name="Content Placeholder 2">
            <a:extLst>
              <a:ext uri="{FF2B5EF4-FFF2-40B4-BE49-F238E27FC236}">
                <a16:creationId xmlns:a16="http://schemas.microsoft.com/office/drawing/2014/main" id="{8939D743-BED2-9D41-0CAF-4A4908371BB5}"/>
              </a:ext>
            </a:extLst>
          </p:cNvPr>
          <p:cNvSpPr>
            <a:spLocks noGrp="1"/>
          </p:cNvSpPr>
          <p:nvPr>
            <p:ph idx="1"/>
          </p:nvPr>
        </p:nvSpPr>
        <p:spPr>
          <a:xfrm>
            <a:off x="1097280" y="1830235"/>
            <a:ext cx="10058400" cy="4783666"/>
          </a:xfrm>
        </p:spPr>
        <p:txBody>
          <a:bodyPr>
            <a:normAutofit/>
          </a:bodyPr>
          <a:lstStyle/>
          <a:p>
            <a:pPr marL="400050" indent="-285750">
              <a:spcBef>
                <a:spcPts val="200"/>
              </a:spcBef>
              <a:spcAft>
                <a:spcPts val="400"/>
              </a:spcAft>
              <a:buFont typeface="Arial" panose="020B0604020202020204" pitchFamily="34" charset="0"/>
              <a:buChar char="•"/>
            </a:pPr>
            <a:r>
              <a:rPr lang="en-US" sz="2000" dirty="0"/>
              <a:t>Protocols = rules of communications; format defines the contract</a:t>
            </a:r>
          </a:p>
          <a:p>
            <a:pPr marL="692658" lvl="1" indent="-285750">
              <a:buFont typeface="Arial" panose="020B0604020202020204" pitchFamily="34" charset="0"/>
              <a:buChar char="•"/>
            </a:pPr>
            <a:r>
              <a:rPr lang="en-US" sz="1700" dirty="0"/>
              <a:t>Format must be followed; actual content varies according to the problem</a:t>
            </a:r>
          </a:p>
          <a:p>
            <a:pPr marL="692658" lvl="1" indent="-285750">
              <a:buFont typeface="Arial" panose="020B0604020202020204" pitchFamily="34" charset="0"/>
              <a:buChar char="•"/>
            </a:pPr>
            <a:r>
              <a:rPr lang="en-US" sz="1700" dirty="0"/>
              <a:t>Each layer exposes an interface to the layer above — every layer has an API</a:t>
            </a:r>
          </a:p>
          <a:p>
            <a:pPr marL="400050" indent="-285750">
              <a:spcBef>
                <a:spcPts val="200"/>
              </a:spcBef>
              <a:spcAft>
                <a:spcPts val="400"/>
              </a:spcAft>
              <a:buFont typeface="Arial" panose="020B0604020202020204" pitchFamily="34" charset="0"/>
              <a:buChar char="•"/>
            </a:pPr>
            <a:r>
              <a:rPr lang="en-US" sz="2000" dirty="0"/>
              <a:t>Traditionally: "API" = application-level interface built on top of Layer 7</a:t>
            </a:r>
          </a:p>
          <a:p>
            <a:pPr marL="400050" indent="-285750">
              <a:spcBef>
                <a:spcPts val="200"/>
              </a:spcBef>
              <a:spcAft>
                <a:spcPts val="400"/>
              </a:spcAft>
              <a:buFont typeface="Arial" panose="020B0604020202020204" pitchFamily="34" charset="0"/>
              <a:buChar char="•"/>
            </a:pPr>
            <a:r>
              <a:rPr lang="en-US" sz="2000" dirty="0"/>
              <a:t>User application is not a layer</a:t>
            </a:r>
          </a:p>
          <a:p>
            <a:pPr marL="692658" lvl="1" indent="-285750">
              <a:buFont typeface="Arial" panose="020B0604020202020204" pitchFamily="34" charset="0"/>
              <a:buChar char="•"/>
            </a:pPr>
            <a:r>
              <a:rPr lang="en-US" sz="1700" dirty="0"/>
              <a:t>e.g. FileZilla (FTP client) uses FTP; FTP is the Layer 7 protocol</a:t>
            </a:r>
          </a:p>
        </p:txBody>
      </p:sp>
    </p:spTree>
    <p:extLst>
      <p:ext uri="{BB962C8B-B14F-4D97-AF65-F5344CB8AC3E}">
        <p14:creationId xmlns:p14="http://schemas.microsoft.com/office/powerpoint/2010/main" val="337058919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87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DC3A693-0CBE-4768-B511-2E0938534CB3}">
  <we:reference id="WA200010001" version="1.0.0.1" store="Omex" storeType="OMEX"/>
  <we:alternateReferences>
    <we:reference id="WA200010001" version="1.0.0.1" store="WA200010001" storeType="OMEX"/>
  </we:alternateReferences>
  <we:properties>
    <we:property name="claude.fileId" value="&quot;123d10f2-c1f8-46b7-9030-b24b7ba482fc&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Retrospect</Template>
  <TotalTime>12767</TotalTime>
  <Words>2674</Words>
  <Application>Microsoft Office PowerPoint</Application>
  <PresentationFormat>Widescreen</PresentationFormat>
  <Paragraphs>359</Paragraphs>
  <Slides>30</Slides>
  <Notes>0</Notes>
  <HiddenSlides>6</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Arial Unicode MS</vt:lpstr>
      <vt:lpstr>Calibri</vt:lpstr>
      <vt:lpstr>Calibri Light</vt:lpstr>
      <vt:lpstr>Wingdings</vt:lpstr>
      <vt:lpstr>Retrospect</vt:lpstr>
      <vt:lpstr>Network Architectures</vt:lpstr>
      <vt:lpstr>Disclaimer</vt:lpstr>
      <vt:lpstr>Network Topologies</vt:lpstr>
      <vt:lpstr>Network Topologies</vt:lpstr>
      <vt:lpstr>Network Topologies</vt:lpstr>
      <vt:lpstr>Network Topologies</vt:lpstr>
      <vt:lpstr>OSI Model</vt:lpstr>
      <vt:lpstr>OSI Model Example</vt:lpstr>
      <vt:lpstr>Protocols Aid in API Creation</vt:lpstr>
      <vt:lpstr>Impact on Software architecture</vt:lpstr>
      <vt:lpstr>Impact on Software architecture</vt:lpstr>
      <vt:lpstr>Simple Network Applications</vt:lpstr>
      <vt:lpstr>Email -- Send</vt:lpstr>
      <vt:lpstr>Protocols: Text based</vt:lpstr>
      <vt:lpstr>With RIT server</vt:lpstr>
      <vt:lpstr>With mymail.rit.edu</vt:lpstr>
      <vt:lpstr>Extending Email</vt:lpstr>
      <vt:lpstr>Exploring Network Protocols</vt:lpstr>
      <vt:lpstr>Appendix</vt:lpstr>
      <vt:lpstr>Condensed Network History</vt:lpstr>
      <vt:lpstr>Condensed Network History</vt:lpstr>
      <vt:lpstr>Condensed Network History</vt:lpstr>
      <vt:lpstr>Networking Terms</vt:lpstr>
      <vt:lpstr>Networking Terms</vt:lpstr>
      <vt:lpstr>Networking Terms</vt:lpstr>
      <vt:lpstr>Networking Terms</vt:lpstr>
      <vt:lpstr>Networking Architecture Terms (Legacy)</vt:lpstr>
      <vt:lpstr>Networking Architecture Terms (Legacy)</vt:lpstr>
      <vt:lpstr>Who still uses FTP?</vt:lpstr>
      <vt:lpstr>The secrets of RFCs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Network Architectures</dc:title>
  <dc:creator>Kal Rabb</dc:creator>
  <cp:lastModifiedBy>Christopher Wake</cp:lastModifiedBy>
  <cp:revision>60</cp:revision>
  <dcterms:created xsi:type="dcterms:W3CDTF">2020-05-22T12:25:30Z</dcterms:created>
  <dcterms:modified xsi:type="dcterms:W3CDTF">2026-06-02T23:08:39Z</dcterms:modified>
</cp:coreProperties>
</file>